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44" autoAdjust="0"/>
  </p:normalViewPr>
  <p:slideViewPr>
    <p:cSldViewPr snapToGrid="0">
      <p:cViewPr varScale="1">
        <p:scale>
          <a:sx n="77" d="100"/>
          <a:sy n="77" d="100"/>
        </p:scale>
        <p:origin x="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6A9831-87B7-4906-A4DD-71AFF4132A5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2B5EB54-5CE0-44FA-9B0D-41C029F4B4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212210D-3CD2-4BC6-BADE-B4FAA0CF62D9}"/>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5" name="Нижний колонтитул 4">
            <a:extLst>
              <a:ext uri="{FF2B5EF4-FFF2-40B4-BE49-F238E27FC236}">
                <a16:creationId xmlns:a16="http://schemas.microsoft.com/office/drawing/2014/main" id="{B5827F9A-BB69-4FC6-B165-4AC89A64153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17D9405-6559-41B0-A24B-8FDA6EF68346}"/>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1808689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FCB1CC-21E2-413B-B805-1FF7FA983CD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9EF2208-D8C5-4CF3-8BEC-F5D78FE9555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BCDB2E4-8022-4A4F-A062-7F4D6FCDB39C}"/>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5" name="Нижний колонтитул 4">
            <a:extLst>
              <a:ext uri="{FF2B5EF4-FFF2-40B4-BE49-F238E27FC236}">
                <a16:creationId xmlns:a16="http://schemas.microsoft.com/office/drawing/2014/main" id="{B0CA4223-08FB-4C56-A52F-B58B7D3FE69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79B3D30-F1F3-4A93-91BD-AF9B291BCA2F}"/>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254934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FE3AE46-2D34-4D5C-814B-B3F0D6147FB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ADA5F1AF-316C-4E77-88B7-7A733DA2029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43711CF-26AB-4E9C-A38F-BD8531C6599A}"/>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5" name="Нижний колонтитул 4">
            <a:extLst>
              <a:ext uri="{FF2B5EF4-FFF2-40B4-BE49-F238E27FC236}">
                <a16:creationId xmlns:a16="http://schemas.microsoft.com/office/drawing/2014/main" id="{C2F37B0C-5301-4B64-81F4-51D6D1940A9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DDECF82-1A26-43EA-A7ED-9B5C7F42BCC9}"/>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342904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154E16-83F3-4F37-8682-C4BA227DBA0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8A51C10-84FF-4971-9820-80ED16393D4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BA7B415-61B1-4703-8BA2-DACDA16D9FB1}"/>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5" name="Нижний колонтитул 4">
            <a:extLst>
              <a:ext uri="{FF2B5EF4-FFF2-40B4-BE49-F238E27FC236}">
                <a16:creationId xmlns:a16="http://schemas.microsoft.com/office/drawing/2014/main" id="{484D4A35-1452-4E54-98E6-FDC190CE204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A3382F7-18A4-4459-8B9C-8383DD876C73}"/>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648523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EA06E1-3E99-4EB6-929D-EBFB878218A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45175ED0-4AE1-488A-9CB7-BE238E483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A23E0FB-A40C-466B-88F5-3C3DB7E10DE0}"/>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5" name="Нижний колонтитул 4">
            <a:extLst>
              <a:ext uri="{FF2B5EF4-FFF2-40B4-BE49-F238E27FC236}">
                <a16:creationId xmlns:a16="http://schemas.microsoft.com/office/drawing/2014/main" id="{6A46B27C-6521-4557-BDA0-96A160C0306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8B29CE1-403A-4BF6-A7C6-DE7C9EDDE838}"/>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162479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669253-6810-4287-8CE0-F5FC766EF05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1A682A6-2FBE-4A23-AA67-E728361C73B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01FD9761-5A80-499D-B6EC-B80BBF8849A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232354C-D226-44F6-89B3-A17221A4DDD7}"/>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6" name="Нижний колонтитул 5">
            <a:extLst>
              <a:ext uri="{FF2B5EF4-FFF2-40B4-BE49-F238E27FC236}">
                <a16:creationId xmlns:a16="http://schemas.microsoft.com/office/drawing/2014/main" id="{1B32CF26-1B91-4293-BECA-869C19CE89F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85BF77A-ECDC-468F-9412-FA175C7A41C8}"/>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387846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AEBAB-2720-4FA2-9901-044D991D039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6D4CCD2-CA8A-48CB-8C4B-F2FF4B6B34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1CFC928-8696-4202-9EE4-EE79C52CC2C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36D624F-CEDA-4A56-9906-B8FF55F5BD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6162F34-807F-4755-8E5A-4888BDED22E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7D70F07-2F88-43B7-808E-42EE6FB0D1DC}"/>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8" name="Нижний колонтитул 7">
            <a:extLst>
              <a:ext uri="{FF2B5EF4-FFF2-40B4-BE49-F238E27FC236}">
                <a16:creationId xmlns:a16="http://schemas.microsoft.com/office/drawing/2014/main" id="{2C513C28-C6C1-468C-BA02-E2692EB5762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B6C42B0-FC06-4088-BE53-13B52DCB45DC}"/>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362992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FB137-272E-4E02-A7EE-92B0555A4D7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2258489-32D5-4624-9628-93B51B1E9D87}"/>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4" name="Нижний колонтитул 3">
            <a:extLst>
              <a:ext uri="{FF2B5EF4-FFF2-40B4-BE49-F238E27FC236}">
                <a16:creationId xmlns:a16="http://schemas.microsoft.com/office/drawing/2014/main" id="{0339EB53-4A5A-4035-BD23-C0234D76B6E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710E325-D55C-41E0-8791-22763FE7DACF}"/>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1115798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42C69D7-3312-4775-AAAB-2D724C711ADE}"/>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3" name="Нижний колонтитул 2">
            <a:extLst>
              <a:ext uri="{FF2B5EF4-FFF2-40B4-BE49-F238E27FC236}">
                <a16:creationId xmlns:a16="http://schemas.microsoft.com/office/drawing/2014/main" id="{37DB02D1-28F0-4A5F-B416-6853C28FB90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C1F4022-67EF-406B-8990-CD4DB8BA6E62}"/>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3358121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31EABF-8922-4F7C-B754-A5279AAAB82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DC624F3-54A3-46E2-8C11-FBE2A45961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57CB8E1-0BBB-471E-B1D8-1DA4FBB156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E336BB2-AAC7-4172-894E-C997B33963BD}"/>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6" name="Нижний колонтитул 5">
            <a:extLst>
              <a:ext uri="{FF2B5EF4-FFF2-40B4-BE49-F238E27FC236}">
                <a16:creationId xmlns:a16="http://schemas.microsoft.com/office/drawing/2014/main" id="{89609680-8F66-470D-805C-3D5676DBE70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E7DD7B5-9A1B-4A00-91F1-E078C6D9EEBE}"/>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253016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164F04-F7D2-49B6-8141-87E482FC8AF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7F74F289-B06E-413A-ADEE-B2168368F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DE1C7C9-BD30-4950-A63C-94DADDE0B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C648DB3-FCAD-429A-B459-332F39BA6125}"/>
              </a:ext>
            </a:extLst>
          </p:cNvPr>
          <p:cNvSpPr>
            <a:spLocks noGrp="1"/>
          </p:cNvSpPr>
          <p:nvPr>
            <p:ph type="dt" sz="half" idx="10"/>
          </p:nvPr>
        </p:nvSpPr>
        <p:spPr/>
        <p:txBody>
          <a:bodyPr/>
          <a:lstStyle/>
          <a:p>
            <a:fld id="{08E3D26D-2908-43E7-9FC5-E2BFA281B9B9}" type="datetimeFigureOut">
              <a:rPr lang="ru-RU" smtClean="0"/>
              <a:t>11.03.2019</a:t>
            </a:fld>
            <a:endParaRPr lang="ru-RU"/>
          </a:p>
        </p:txBody>
      </p:sp>
      <p:sp>
        <p:nvSpPr>
          <p:cNvPr id="6" name="Нижний колонтитул 5">
            <a:extLst>
              <a:ext uri="{FF2B5EF4-FFF2-40B4-BE49-F238E27FC236}">
                <a16:creationId xmlns:a16="http://schemas.microsoft.com/office/drawing/2014/main" id="{EE36028E-3946-4AFC-9E3C-1978E21A2DF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ECE297B-CE9E-452B-AF0F-96B634550F35}"/>
              </a:ext>
            </a:extLst>
          </p:cNvPr>
          <p:cNvSpPr>
            <a:spLocks noGrp="1"/>
          </p:cNvSpPr>
          <p:nvPr>
            <p:ph type="sldNum" sz="quarter" idx="12"/>
          </p:nvPr>
        </p:nvSpPr>
        <p:spPr/>
        <p:txBody>
          <a:bodyPr/>
          <a:lstStyle/>
          <a:p>
            <a:fld id="{F110D08F-9408-4753-9E75-F9258AA72456}" type="slidenum">
              <a:rPr lang="ru-RU" smtClean="0"/>
              <a:t>‹#›</a:t>
            </a:fld>
            <a:endParaRPr lang="ru-RU"/>
          </a:p>
        </p:txBody>
      </p:sp>
    </p:spTree>
    <p:extLst>
      <p:ext uri="{BB962C8B-B14F-4D97-AF65-F5344CB8AC3E}">
        <p14:creationId xmlns:p14="http://schemas.microsoft.com/office/powerpoint/2010/main" val="322062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7A1828-3DCB-4646-9645-CBD151714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B5031D7-3BB4-4ABB-89E4-4A4BCE305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B8C06CA-6829-4EC4-AAAA-D9C383EF36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3D26D-2908-43E7-9FC5-E2BFA281B9B9}" type="datetimeFigureOut">
              <a:rPr lang="ru-RU" smtClean="0"/>
              <a:t>11.03.2019</a:t>
            </a:fld>
            <a:endParaRPr lang="ru-RU"/>
          </a:p>
        </p:txBody>
      </p:sp>
      <p:sp>
        <p:nvSpPr>
          <p:cNvPr id="5" name="Нижний колонтитул 4">
            <a:extLst>
              <a:ext uri="{FF2B5EF4-FFF2-40B4-BE49-F238E27FC236}">
                <a16:creationId xmlns:a16="http://schemas.microsoft.com/office/drawing/2014/main" id="{E365B2D6-66F4-4720-883B-331843F436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D1EC4875-B892-4DFB-B418-00D97A1858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0D08F-9408-4753-9E75-F9258AA72456}" type="slidenum">
              <a:rPr lang="ru-RU" smtClean="0"/>
              <a:t>‹#›</a:t>
            </a:fld>
            <a:endParaRPr lang="ru-RU"/>
          </a:p>
        </p:txBody>
      </p:sp>
    </p:spTree>
    <p:extLst>
      <p:ext uri="{BB962C8B-B14F-4D97-AF65-F5344CB8AC3E}">
        <p14:creationId xmlns:p14="http://schemas.microsoft.com/office/powerpoint/2010/main" val="1280615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rasmusplus.u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fi.uz/index.php/en/2016-10-17-07-04-31/event/3294-seminr02yen1" TargetMode="External"/><Relationship Id="rId2" Type="http://schemas.openxmlformats.org/officeDocument/2006/relationships/hyperlink" Target="http://www.tfi.uz/index.php/en/2016-10-17-07-04-31/event/3289-semin02ye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fi.uz/index.php/en/2016-10-17-07-04-31/event/3959-hhng16aen" TargetMode="External"/><Relationship Id="rId2" Type="http://schemas.openxmlformats.org/officeDocument/2006/relationships/hyperlink" Target="http://www.tfi.uz/index.php/en/2016-10-17-07-04-31/event/3638-fanen" TargetMode="External"/><Relationship Id="rId1" Type="http://schemas.openxmlformats.org/officeDocument/2006/relationships/slideLayout" Target="../slideLayouts/slideLayout2.xml"/><Relationship Id="rId4" Type="http://schemas.openxmlformats.org/officeDocument/2006/relationships/hyperlink" Target="http://www.tfi.uz/index.php/en/2016-10-17-07-04-31/event/3983-ilhkbxt25auz-3"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tfi.uz/index.php/en/2016-10-17-07-04-31/event/2556-xmtsteen" TargetMode="External"/><Relationship Id="rId2" Type="http://schemas.openxmlformats.org/officeDocument/2006/relationships/hyperlink" Target="http://www.tfi.u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nica-network.eu/sites/default/files/1._saso_unica_activity_report.pdf" TargetMode="External"/><Relationship Id="rId2" Type="http://schemas.openxmlformats.org/officeDocument/2006/relationships/hyperlink" Target="http://www.unica-network.eu/sites/default/files/activity_report_2015-2016_-_online.pdf" TargetMode="External"/><Relationship Id="rId1" Type="http://schemas.openxmlformats.org/officeDocument/2006/relationships/slideLayout" Target="../slideLayouts/slideLayout2.xml"/><Relationship Id="rId5" Type="http://schemas.openxmlformats.org/officeDocument/2006/relationships/hyperlink" Target="http://www.unica-network.eu/news/uzdoc-20-selected-eu-co-funding" TargetMode="External"/><Relationship Id="rId4" Type="http://schemas.openxmlformats.org/officeDocument/2006/relationships/hyperlink" Target="http://www.unica-network.eu/page/e-communication"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karsu.uz/ru/%D0%9C%D0%B5%D0%B6%D0%B4%D1%83%D0%BD%D0%B0%D1%80%D0%BE%D0%B4%D0%BD%D0%B0%D1%8F-%D0%B4%D0%B5%D1%8F%D1%82%D0%B5%D0%BB%D1%8C%D0%BD%D0%BE%D1%81%D1%82%D1%8C/" TargetMode="External"/><Relationship Id="rId2" Type="http://schemas.openxmlformats.org/officeDocument/2006/relationships/hyperlink" Target="http://www.karsu.uz/%D0%A5%D0%B0%D0%BB%D2%9B-%D0%B0%D1%80%D0%B0%D0%BB%D1%8B%D2%9B-%D0%B1%D0%B0%D0%B9%D0%BB%D0%B0%D0%BD%D1%8B%D1%81%D0%BB%D0%B0%D1%8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kruz.uz/" TargetMode="External"/><Relationship Id="rId2" Type="http://schemas.openxmlformats.org/officeDocument/2006/relationships/hyperlink" Target="http://www.zaman.u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ride-network.eu/About/Board/Melita-Kovacevi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adaniyat.uz/post/view/4023" TargetMode="External"/><Relationship Id="rId2" Type="http://schemas.openxmlformats.org/officeDocument/2006/relationships/hyperlink" Target="http://www.madaniyat.uz/" TargetMode="External"/><Relationship Id="rId1" Type="http://schemas.openxmlformats.org/officeDocument/2006/relationships/slideLayout" Target="../slideLayouts/slideLayout2.xml"/><Relationship Id="rId5" Type="http://schemas.openxmlformats.org/officeDocument/2006/relationships/hyperlink" Target="http://madaniyat.uz/post/view/3669" TargetMode="External"/><Relationship Id="rId4" Type="http://schemas.openxmlformats.org/officeDocument/2006/relationships/hyperlink" Target="http://www.dsmi.uz/"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erasmusplus.u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rasmusplus.uz/" TargetMode="External"/><Relationship Id="rId2" Type="http://schemas.openxmlformats.org/officeDocument/2006/relationships/hyperlink" Target="http://www.dsmi.u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http://eacea.ec.europa.eu/img/logos/erasmus_plus/eu_flag_co_funded_pos_%5Brgb%5D_right.jpg">
            <a:extLst>
              <a:ext uri="{FF2B5EF4-FFF2-40B4-BE49-F238E27FC236}">
                <a16:creationId xmlns:a16="http://schemas.microsoft.com/office/drawing/2014/main" id="{E4E2614E-B2A8-4029-9C74-122330E640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4374" y="4795514"/>
            <a:ext cx="3664036" cy="10509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2" descr="Uzdoc_without background.png">
            <a:extLst>
              <a:ext uri="{FF2B5EF4-FFF2-40B4-BE49-F238E27FC236}">
                <a16:creationId xmlns:a16="http://schemas.microsoft.com/office/drawing/2014/main" id="{4298F324-78C0-430D-B7F4-B0BB85913E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2361" b="33112"/>
          <a:stretch>
            <a:fillRect/>
          </a:stretch>
        </p:blipFill>
        <p:spPr bwMode="auto">
          <a:xfrm>
            <a:off x="1565868" y="468998"/>
            <a:ext cx="3132138" cy="10509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descr="UNICA Blue_horizontal.png">
            <a:extLst>
              <a:ext uri="{FF2B5EF4-FFF2-40B4-BE49-F238E27FC236}">
                <a16:creationId xmlns:a16="http://schemas.microsoft.com/office/drawing/2014/main" id="{2CD43EA2-30F8-447B-BED9-6C940EEA67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8602" y="591634"/>
            <a:ext cx="3062444" cy="92828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1" descr="Image result for tashkent financial institute logo">
            <a:extLst>
              <a:ext uri="{FF2B5EF4-FFF2-40B4-BE49-F238E27FC236}">
                <a16:creationId xmlns:a16="http://schemas.microsoft.com/office/drawing/2014/main" id="{02C16BB1-991A-4365-BDD6-74CE511CE3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1642" y="457103"/>
            <a:ext cx="1692275" cy="12033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23F871DD-0919-47B2-A08A-67252E6EDE76}"/>
              </a:ext>
            </a:extLst>
          </p:cNvPr>
          <p:cNvSpPr>
            <a:spLocks noChangeArrowheads="1"/>
          </p:cNvSpPr>
          <p:nvPr/>
        </p:nvSpPr>
        <p:spPr bwMode="auto">
          <a:xfrm>
            <a:off x="2776538" y="37131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Rectangle 6">
            <a:extLst>
              <a:ext uri="{FF2B5EF4-FFF2-40B4-BE49-F238E27FC236}">
                <a16:creationId xmlns:a16="http://schemas.microsoft.com/office/drawing/2014/main" id="{CBF858E2-A404-4B1A-A02D-BF5EFB9BE6B5}"/>
              </a:ext>
            </a:extLst>
          </p:cNvPr>
          <p:cNvSpPr>
            <a:spLocks noChangeArrowheads="1"/>
          </p:cNvSpPr>
          <p:nvPr/>
        </p:nvSpPr>
        <p:spPr bwMode="auto">
          <a:xfrm>
            <a:off x="2888869" y="2476578"/>
            <a:ext cx="1486575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4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UZDOC 2.0. project </a:t>
            </a:r>
            <a:endParaRPr kumimoji="0" lang="ru-RU" altLang="ru-RU"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4000" b="1" i="0" u="none" strike="noStrike" cap="none" normalizeH="0" baseline="0" dirty="0">
                <a:ln>
                  <a:noFill/>
                </a:ln>
                <a:solidFill>
                  <a:srgbClr val="006FB2"/>
                </a:solidFill>
                <a:effectLst/>
                <a:latin typeface="Times New Roman" panose="02020603050405020304" pitchFamily="18" charset="0"/>
                <a:ea typeface="Calibri" panose="020F0502020204030204" pitchFamily="34" charset="0"/>
                <a:cs typeface="Times New Roman" panose="02020603050405020304" pitchFamily="18" charset="0"/>
              </a:rPr>
              <a:t>OVERVIEW DISSEMINATION </a:t>
            </a:r>
            <a:endParaRPr kumimoji="0" lang="ru-RU" altLang="ru-RU" sz="4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7" name="Прямоугольник 6">
            <a:extLst>
              <a:ext uri="{FF2B5EF4-FFF2-40B4-BE49-F238E27FC236}">
                <a16:creationId xmlns:a16="http://schemas.microsoft.com/office/drawing/2014/main" id="{C89E3962-AC27-4CAF-BC86-97BC0541AFFE}"/>
              </a:ext>
            </a:extLst>
          </p:cNvPr>
          <p:cNvSpPr/>
          <p:nvPr/>
        </p:nvSpPr>
        <p:spPr>
          <a:xfrm>
            <a:off x="5685642" y="4780763"/>
            <a:ext cx="6096000" cy="1065676"/>
          </a:xfrm>
          <a:prstGeom prst="rect">
            <a:avLst/>
          </a:prstGeom>
        </p:spPr>
        <p:txBody>
          <a:bodyPr>
            <a:spAutoFit/>
          </a:bodyPr>
          <a:lstStyle/>
          <a:p>
            <a:pPr marL="86995">
              <a:lnSpc>
                <a:spcPct val="107000"/>
              </a:lnSpc>
              <a:spcAft>
                <a:spcPts val="0"/>
              </a:spcAft>
            </a:pPr>
            <a:r>
              <a:rPr lang="en-US" sz="2000" dirty="0"/>
              <a:t>UZDOC 2.0.: Furthering the quality of doctoral education at Higher Education Institutions in Uzbekistan</a:t>
            </a:r>
            <a:endParaRPr lang="ru-RU" sz="2000" dirty="0">
              <a:effectLst/>
            </a:endParaRPr>
          </a:p>
          <a:p>
            <a:pPr marL="86995">
              <a:lnSpc>
                <a:spcPct val="107000"/>
              </a:lnSpc>
              <a:spcAft>
                <a:spcPts val="0"/>
              </a:spcAft>
            </a:pPr>
            <a:r>
              <a:rPr lang="en-US" sz="2000" dirty="0"/>
              <a:t>573703-EPP-1-2016-1-BE-EPPKA2-CBHE-SP (2016-3796)</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7829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C0896680-131B-497C-8025-814460B1E397}"/>
              </a:ext>
            </a:extLst>
          </p:cNvPr>
          <p:cNvGraphicFramePr>
            <a:graphicFrameLocks noGrp="1"/>
          </p:cNvGraphicFramePr>
          <p:nvPr>
            <p:ph idx="1"/>
            <p:extLst>
              <p:ext uri="{D42A27DB-BD31-4B8C-83A1-F6EECF244321}">
                <p14:modId xmlns:p14="http://schemas.microsoft.com/office/powerpoint/2010/main" val="1738464125"/>
              </p:ext>
            </p:extLst>
          </p:nvPr>
        </p:nvGraphicFramePr>
        <p:xfrm>
          <a:off x="0" y="0"/>
          <a:ext cx="12192000" cy="6858001"/>
        </p:xfrm>
        <a:graphic>
          <a:graphicData uri="http://schemas.openxmlformats.org/drawingml/2006/table">
            <a:tbl>
              <a:tblPr firstRow="1" firstCol="1" bandRow="1">
                <a:tableStyleId>{5C22544A-7EE6-4342-B048-85BDC9FD1C3A}</a:tableStyleId>
              </a:tblPr>
              <a:tblGrid>
                <a:gridCol w="974445">
                  <a:extLst>
                    <a:ext uri="{9D8B030D-6E8A-4147-A177-3AD203B41FA5}">
                      <a16:colId xmlns:a16="http://schemas.microsoft.com/office/drawing/2014/main" val="918631013"/>
                    </a:ext>
                  </a:extLst>
                </a:gridCol>
                <a:gridCol w="1038493">
                  <a:extLst>
                    <a:ext uri="{9D8B030D-6E8A-4147-A177-3AD203B41FA5}">
                      <a16:colId xmlns:a16="http://schemas.microsoft.com/office/drawing/2014/main" val="2937128586"/>
                    </a:ext>
                  </a:extLst>
                </a:gridCol>
                <a:gridCol w="915734">
                  <a:extLst>
                    <a:ext uri="{9D8B030D-6E8A-4147-A177-3AD203B41FA5}">
                      <a16:colId xmlns:a16="http://schemas.microsoft.com/office/drawing/2014/main" val="434145926"/>
                    </a:ext>
                  </a:extLst>
                </a:gridCol>
                <a:gridCol w="5804733">
                  <a:extLst>
                    <a:ext uri="{9D8B030D-6E8A-4147-A177-3AD203B41FA5}">
                      <a16:colId xmlns:a16="http://schemas.microsoft.com/office/drawing/2014/main" val="2986824684"/>
                    </a:ext>
                  </a:extLst>
                </a:gridCol>
                <a:gridCol w="1203188">
                  <a:extLst>
                    <a:ext uri="{9D8B030D-6E8A-4147-A177-3AD203B41FA5}">
                      <a16:colId xmlns:a16="http://schemas.microsoft.com/office/drawing/2014/main" val="1679141143"/>
                    </a:ext>
                  </a:extLst>
                </a:gridCol>
                <a:gridCol w="930222">
                  <a:extLst>
                    <a:ext uri="{9D8B030D-6E8A-4147-A177-3AD203B41FA5}">
                      <a16:colId xmlns:a16="http://schemas.microsoft.com/office/drawing/2014/main" val="1256983496"/>
                    </a:ext>
                  </a:extLst>
                </a:gridCol>
                <a:gridCol w="1325185">
                  <a:extLst>
                    <a:ext uri="{9D8B030D-6E8A-4147-A177-3AD203B41FA5}">
                      <a16:colId xmlns:a16="http://schemas.microsoft.com/office/drawing/2014/main" val="1902409035"/>
                    </a:ext>
                  </a:extLst>
                </a:gridCol>
              </a:tblGrid>
              <a:tr h="1285211">
                <a:tc>
                  <a:txBody>
                    <a:bodyPr/>
                    <a:lstStyle/>
                    <a:p>
                      <a:pPr algn="just">
                        <a:lnSpc>
                          <a:spcPct val="115000"/>
                        </a:lnSpc>
                        <a:spcAft>
                          <a:spcPts val="800"/>
                        </a:spcAft>
                      </a:pPr>
                      <a:r>
                        <a:rPr lang="en-GB" sz="1200">
                          <a:effectLst/>
                        </a:rPr>
                        <a:t>16/01/2018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TCTI website www.tkti.uz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dirty="0">
                          <a:effectLst/>
                        </a:rPr>
                        <a:t>TCTI</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Information about  </a:t>
                      </a:r>
                      <a:r>
                        <a:rPr lang="en-US" sz="1200">
                          <a:effectLst/>
                        </a:rPr>
                        <a:t>“Seminar on quality assurance in doctoral education” to be </a:t>
                      </a:r>
                      <a:r>
                        <a:rPr lang="en-GB" sz="1200">
                          <a:effectLst/>
                        </a:rPr>
                        <a:t>held in TCTI on 5-8 of February, 2018 in Uzbek and English was disseminated throw Institutional website www.tkti.uz </a:t>
                      </a:r>
                      <a:endParaRPr lang="ru-RU" sz="1200">
                        <a:effectLst/>
                      </a:endParaRPr>
                    </a:p>
                    <a:p>
                      <a:pPr algn="just">
                        <a:lnSpc>
                          <a:spcPct val="115000"/>
                        </a:lnSpc>
                        <a:spcAft>
                          <a:spcPts val="0"/>
                        </a:spcAft>
                      </a:pPr>
                      <a:r>
                        <a:rPr lang="en-GB" sz="1200">
                          <a:effectLst/>
                        </a:rPr>
                        <a:t>http://tkti.uz/ru/pages/index/4277</a:t>
                      </a:r>
                      <a:endParaRPr lang="ru-RU" sz="1200">
                        <a:effectLst/>
                      </a:endParaRPr>
                    </a:p>
                    <a:p>
                      <a:pPr algn="just">
                        <a:lnSpc>
                          <a:spcPct val="115000"/>
                        </a:lnSpc>
                        <a:spcAft>
                          <a:spcPts val="0"/>
                        </a:spcAft>
                      </a:pPr>
                      <a:r>
                        <a:rPr lang="en-GB" sz="1200">
                          <a:effectLst/>
                        </a:rPr>
                        <a:t>http://tkti.uz/ru/pages/index/4279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07000"/>
                        </a:lnSpc>
                        <a:spcAft>
                          <a:spcPts val="0"/>
                        </a:spcAft>
                      </a:pPr>
                      <a:r>
                        <a:rPr lang="en-GB" sz="1200">
                          <a:effectLst/>
                        </a:rPr>
                        <a:t>over 4000 (students and 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Information in Uzbek about Seminars in TCTI was given.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extLst>
                  <a:ext uri="{0D108BD9-81ED-4DB2-BD59-A6C34878D82A}">
                    <a16:rowId xmlns:a16="http://schemas.microsoft.com/office/drawing/2014/main" val="3918002657"/>
                  </a:ext>
                </a:extLst>
              </a:tr>
              <a:tr h="1717157">
                <a:tc>
                  <a:txBody>
                    <a:bodyPr/>
                    <a:lstStyle/>
                    <a:p>
                      <a:pPr algn="just">
                        <a:lnSpc>
                          <a:spcPct val="115000"/>
                        </a:lnSpc>
                        <a:spcAft>
                          <a:spcPts val="800"/>
                        </a:spcAft>
                      </a:pPr>
                      <a:r>
                        <a:rPr lang="en-GB" sz="1200">
                          <a:effectLst/>
                        </a:rPr>
                        <a:t>16/01/2018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dirty="0">
                          <a:effectLst/>
                        </a:rPr>
                        <a:t>Programme of </a:t>
                      </a:r>
                      <a:r>
                        <a:rPr lang="en-US" sz="1200" dirty="0">
                          <a:effectLst/>
                        </a:rPr>
                        <a:t>Seminars at </a:t>
                      </a:r>
                      <a:r>
                        <a:rPr lang="en-GB" sz="1200" dirty="0">
                          <a:effectLst/>
                        </a:rPr>
                        <a:t>TCTI on 5-8 of February, 2018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Programme of UZDOC 2.0. meetings in Uzbek language in Tashkent (Tashkent Chemical-Technological Institute) 5-9 February 2018 was placed on TCTI web page</a:t>
                      </a:r>
                      <a:endParaRPr lang="ru-RU" sz="1200">
                        <a:effectLst/>
                      </a:endParaRPr>
                    </a:p>
                    <a:p>
                      <a:pPr algn="just">
                        <a:lnSpc>
                          <a:spcPct val="115000"/>
                        </a:lnSpc>
                        <a:spcAft>
                          <a:spcPts val="0"/>
                        </a:spcAft>
                      </a:pPr>
                      <a:r>
                        <a:rPr lang="en-GB" sz="1200">
                          <a:effectLst/>
                        </a:rPr>
                        <a:t>http://tkti.uz/uploads/de9fd24a17_1516689115.pdf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07000"/>
                        </a:lnSpc>
                        <a:spcAft>
                          <a:spcPts val="0"/>
                        </a:spcAft>
                      </a:pPr>
                      <a:r>
                        <a:rPr lang="en-GB" sz="1200">
                          <a:effectLst/>
                        </a:rPr>
                        <a:t>over 5000 (students and academical staff of TCTI, project partners)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Programme of Meetings in TCTI on 5-8 of February, 2018 was given.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extLst>
                  <a:ext uri="{0D108BD9-81ED-4DB2-BD59-A6C34878D82A}">
                    <a16:rowId xmlns:a16="http://schemas.microsoft.com/office/drawing/2014/main" val="3615924783"/>
                  </a:ext>
                </a:extLst>
              </a:tr>
              <a:tr h="1285211">
                <a:tc>
                  <a:txBody>
                    <a:bodyPr/>
                    <a:lstStyle/>
                    <a:p>
                      <a:pPr algn="just">
                        <a:lnSpc>
                          <a:spcPct val="115000"/>
                        </a:lnSpc>
                        <a:spcAft>
                          <a:spcPts val="0"/>
                        </a:spcAft>
                      </a:pPr>
                      <a:r>
                        <a:rPr lang="en-GB" sz="1200">
                          <a:effectLst/>
                        </a:rPr>
                        <a:t>20/01/2018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 (booklet)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 (booklet) in English  about Project, participating HEIs, all activities was prepared and dissemanated during Meetings and Seminars in TCTI on 5-8 of February, 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07000"/>
                        </a:lnSpc>
                        <a:spcAft>
                          <a:spcPts val="0"/>
                        </a:spcAft>
                      </a:pPr>
                      <a:r>
                        <a:rPr lang="en-GB" sz="1200">
                          <a:effectLst/>
                        </a:rPr>
                        <a:t>over 500 (participant of Meeting and Seminars)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Leaflets give an information about all project activities.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extLst>
                  <a:ext uri="{0D108BD9-81ED-4DB2-BD59-A6C34878D82A}">
                    <a16:rowId xmlns:a16="http://schemas.microsoft.com/office/drawing/2014/main" val="1117201068"/>
                  </a:ext>
                </a:extLst>
              </a:tr>
              <a:tr h="1285211">
                <a:tc>
                  <a:txBody>
                    <a:bodyPr/>
                    <a:lstStyle/>
                    <a:p>
                      <a:pPr algn="just">
                        <a:lnSpc>
                          <a:spcPct val="115000"/>
                        </a:lnSpc>
                        <a:spcAft>
                          <a:spcPts val="0"/>
                        </a:spcAft>
                      </a:pPr>
                      <a:r>
                        <a:rPr lang="en-GB" sz="1200">
                          <a:effectLst/>
                        </a:rPr>
                        <a:t>21/01/2018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 (booklet)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 (booklet) in Uzbek about Project, participating HEIs, all activities was prepared and dissemanated during Meetings and Seminars in TCTI on 5-8 of February, 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dirty="0" err="1">
                          <a:effectLst/>
                        </a:rPr>
                        <a:t>Z.Babakhanova</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07000"/>
                        </a:lnSpc>
                        <a:spcAft>
                          <a:spcPts val="0"/>
                        </a:spcAft>
                      </a:pPr>
                      <a:r>
                        <a:rPr lang="en-GB" sz="1200">
                          <a:effectLst/>
                        </a:rPr>
                        <a:t>over 500 (participants of Meeting and Seminars)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 gives an information about all project activities.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extLst>
                  <a:ext uri="{0D108BD9-81ED-4DB2-BD59-A6C34878D82A}">
                    <a16:rowId xmlns:a16="http://schemas.microsoft.com/office/drawing/2014/main" val="3678226892"/>
                  </a:ext>
                </a:extLst>
              </a:tr>
              <a:tr h="1285211">
                <a:tc>
                  <a:txBody>
                    <a:bodyPr/>
                    <a:lstStyle/>
                    <a:p>
                      <a:pPr algn="just">
                        <a:lnSpc>
                          <a:spcPct val="115000"/>
                        </a:lnSpc>
                        <a:spcAft>
                          <a:spcPts val="0"/>
                        </a:spcAft>
                      </a:pPr>
                      <a:r>
                        <a:rPr lang="en-GB" sz="1200">
                          <a:effectLst/>
                        </a:rPr>
                        <a:t>22/01/2018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 (booklet)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TCTI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a:effectLst/>
                        </a:rPr>
                        <a:t>Leaflet (booklet) in Russian about Project, participating HEIs, all activities was prepared and dissemanated during Meetings and Seminars in TCTI on 5-8 of February, 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07000"/>
                        </a:lnSpc>
                        <a:spcAft>
                          <a:spcPts val="0"/>
                        </a:spcAft>
                      </a:pPr>
                      <a:r>
                        <a:rPr lang="en-GB" sz="1200">
                          <a:effectLst/>
                        </a:rPr>
                        <a:t>over 500 (participants of Meeting and Seminars)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tc>
                  <a:txBody>
                    <a:bodyPr/>
                    <a:lstStyle/>
                    <a:p>
                      <a:pPr algn="just">
                        <a:lnSpc>
                          <a:spcPct val="115000"/>
                        </a:lnSpc>
                        <a:spcAft>
                          <a:spcPts val="0"/>
                        </a:spcAft>
                      </a:pPr>
                      <a:r>
                        <a:rPr lang="en-GB" sz="1200" dirty="0">
                          <a:effectLst/>
                        </a:rPr>
                        <a:t>Leaflet gives an information about all project activities.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388" marR="52388" marT="0" marB="0"/>
                </a:tc>
                <a:extLst>
                  <a:ext uri="{0D108BD9-81ED-4DB2-BD59-A6C34878D82A}">
                    <a16:rowId xmlns:a16="http://schemas.microsoft.com/office/drawing/2014/main" val="3880323249"/>
                  </a:ext>
                </a:extLst>
              </a:tr>
            </a:tbl>
          </a:graphicData>
        </a:graphic>
      </p:graphicFrame>
    </p:spTree>
    <p:extLst>
      <p:ext uri="{BB962C8B-B14F-4D97-AF65-F5344CB8AC3E}">
        <p14:creationId xmlns:p14="http://schemas.microsoft.com/office/powerpoint/2010/main" val="653865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43B7735E-5493-4197-B146-1294EE8619CA}"/>
              </a:ext>
            </a:extLst>
          </p:cNvPr>
          <p:cNvGraphicFramePr>
            <a:graphicFrameLocks noGrp="1"/>
          </p:cNvGraphicFramePr>
          <p:nvPr>
            <p:ph idx="1"/>
            <p:extLst>
              <p:ext uri="{D42A27DB-BD31-4B8C-83A1-F6EECF244321}">
                <p14:modId xmlns:p14="http://schemas.microsoft.com/office/powerpoint/2010/main" val="1891795077"/>
              </p:ext>
            </p:extLst>
          </p:nvPr>
        </p:nvGraphicFramePr>
        <p:xfrm>
          <a:off x="0" y="0"/>
          <a:ext cx="12192001" cy="6788958"/>
        </p:xfrm>
        <a:graphic>
          <a:graphicData uri="http://schemas.openxmlformats.org/drawingml/2006/table">
            <a:tbl>
              <a:tblPr firstRow="1" firstCol="1" bandRow="1">
                <a:tableStyleId>{5C22544A-7EE6-4342-B048-85BDC9FD1C3A}</a:tableStyleId>
              </a:tblPr>
              <a:tblGrid>
                <a:gridCol w="974445">
                  <a:extLst>
                    <a:ext uri="{9D8B030D-6E8A-4147-A177-3AD203B41FA5}">
                      <a16:colId xmlns:a16="http://schemas.microsoft.com/office/drawing/2014/main" val="3977280301"/>
                    </a:ext>
                  </a:extLst>
                </a:gridCol>
                <a:gridCol w="1038494">
                  <a:extLst>
                    <a:ext uri="{9D8B030D-6E8A-4147-A177-3AD203B41FA5}">
                      <a16:colId xmlns:a16="http://schemas.microsoft.com/office/drawing/2014/main" val="3056984691"/>
                    </a:ext>
                  </a:extLst>
                </a:gridCol>
                <a:gridCol w="915734">
                  <a:extLst>
                    <a:ext uri="{9D8B030D-6E8A-4147-A177-3AD203B41FA5}">
                      <a16:colId xmlns:a16="http://schemas.microsoft.com/office/drawing/2014/main" val="34430312"/>
                    </a:ext>
                  </a:extLst>
                </a:gridCol>
                <a:gridCol w="5804734">
                  <a:extLst>
                    <a:ext uri="{9D8B030D-6E8A-4147-A177-3AD203B41FA5}">
                      <a16:colId xmlns:a16="http://schemas.microsoft.com/office/drawing/2014/main" val="1311711482"/>
                    </a:ext>
                  </a:extLst>
                </a:gridCol>
                <a:gridCol w="1203188">
                  <a:extLst>
                    <a:ext uri="{9D8B030D-6E8A-4147-A177-3AD203B41FA5}">
                      <a16:colId xmlns:a16="http://schemas.microsoft.com/office/drawing/2014/main" val="1666674113"/>
                    </a:ext>
                  </a:extLst>
                </a:gridCol>
                <a:gridCol w="930222">
                  <a:extLst>
                    <a:ext uri="{9D8B030D-6E8A-4147-A177-3AD203B41FA5}">
                      <a16:colId xmlns:a16="http://schemas.microsoft.com/office/drawing/2014/main" val="1782435864"/>
                    </a:ext>
                  </a:extLst>
                </a:gridCol>
                <a:gridCol w="1325184">
                  <a:extLst>
                    <a:ext uri="{9D8B030D-6E8A-4147-A177-3AD203B41FA5}">
                      <a16:colId xmlns:a16="http://schemas.microsoft.com/office/drawing/2014/main" val="2258706854"/>
                    </a:ext>
                  </a:extLst>
                </a:gridCol>
              </a:tblGrid>
              <a:tr h="1418528">
                <a:tc>
                  <a:txBody>
                    <a:bodyPr/>
                    <a:lstStyle/>
                    <a:p>
                      <a:pPr algn="just">
                        <a:lnSpc>
                          <a:spcPct val="115000"/>
                        </a:lnSpc>
                        <a:spcAft>
                          <a:spcPts val="0"/>
                        </a:spcAft>
                      </a:pPr>
                      <a:r>
                        <a:rPr lang="en-GB" sz="1400">
                          <a:effectLst/>
                        </a:rPr>
                        <a:t>05/02/2018-09/02/2018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Seminars, Consortium meetings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TCTI</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dirty="0">
                          <a:effectLst/>
                        </a:rPr>
                        <a:t>Consortium meeting on 5 of February, 2018, Seminar-trainings for PhD students </a:t>
                      </a:r>
                      <a:r>
                        <a:rPr lang="en-GB" sz="1400" dirty="0" err="1">
                          <a:effectLst/>
                        </a:rPr>
                        <a:t>ans</a:t>
                      </a:r>
                      <a:r>
                        <a:rPr lang="en-GB" sz="1400" dirty="0">
                          <a:effectLst/>
                        </a:rPr>
                        <a:t>  supervisors on 6-7 of February, 2018 and Seminar on quality assurance in doctoral education held in TCTI on 8-9 of February, 2018 was organised in TCTI</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800"/>
                        </a:spcAft>
                      </a:pPr>
                      <a:r>
                        <a:rPr lang="en-GB" sz="1400">
                          <a:effectLst/>
                        </a:rPr>
                        <a:t>Sh.Mutalov, Z.BabakhanovaN.Saidazizova B.Babatullaev</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07000"/>
                        </a:lnSpc>
                        <a:spcAft>
                          <a:spcPts val="0"/>
                        </a:spcAft>
                      </a:pPr>
                      <a:r>
                        <a:rPr lang="en-GB" sz="1400">
                          <a:effectLst/>
                        </a:rPr>
                        <a:t>over 500 (participants of Meeting and Seminars)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Leaflets, paper bags, badges was disseminated during meetings.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extLst>
                  <a:ext uri="{0D108BD9-81ED-4DB2-BD59-A6C34878D82A}">
                    <a16:rowId xmlns:a16="http://schemas.microsoft.com/office/drawing/2014/main" val="3585085176"/>
                  </a:ext>
                </a:extLst>
              </a:tr>
              <a:tr h="1777062">
                <a:tc>
                  <a:txBody>
                    <a:bodyPr/>
                    <a:lstStyle/>
                    <a:p>
                      <a:pPr algn="just">
                        <a:lnSpc>
                          <a:spcPct val="115000"/>
                        </a:lnSpc>
                        <a:spcAft>
                          <a:spcPts val="0"/>
                        </a:spcAft>
                      </a:pPr>
                      <a:r>
                        <a:rPr lang="en-GB" sz="1400">
                          <a:effectLst/>
                        </a:rPr>
                        <a:t>05/02/2018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Presentation during Quality Assurance Consultation workshop (part I)</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TCTI</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dirty="0">
                          <a:effectLst/>
                        </a:rPr>
                        <a:t>Presentation “Doctoral Education in TCTI (Chemistry)” was given by </a:t>
                      </a:r>
                      <a:r>
                        <a:rPr lang="en-GB" sz="1400" dirty="0" err="1">
                          <a:effectLst/>
                        </a:rPr>
                        <a:t>Z.Babakhanova</a:t>
                      </a:r>
                      <a:r>
                        <a:rPr lang="en-GB" sz="1400" dirty="0">
                          <a:effectLst/>
                        </a:rPr>
                        <a:t> during “Quality Assurance Consultation workshop (part I)”, held at TCTI Tashkent on  February 5, 2018.</a:t>
                      </a:r>
                      <a:endParaRPr lang="ru-RU" sz="1400" dirty="0">
                        <a:effectLst/>
                      </a:endParaRPr>
                    </a:p>
                    <a:p>
                      <a:pPr algn="just">
                        <a:lnSpc>
                          <a:spcPct val="115000"/>
                        </a:lnSpc>
                        <a:spcAft>
                          <a:spcPts val="0"/>
                        </a:spcAft>
                      </a:pPr>
                      <a:r>
                        <a:rPr lang="en-GB" sz="1400" dirty="0">
                          <a:effectLst/>
                        </a:rPr>
                        <a:t> http://tkti.uz/uploads/348ec4d2c9_1519042843.pdf</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800"/>
                        </a:spcAft>
                      </a:pPr>
                      <a:r>
                        <a:rPr lang="en-GB" sz="1400">
                          <a:effectLst/>
                        </a:rPr>
                        <a:t>Z.Babakhanova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07000"/>
                        </a:lnSpc>
                        <a:spcAft>
                          <a:spcPts val="0"/>
                        </a:spcAft>
                      </a:pPr>
                      <a:r>
                        <a:rPr lang="en-GB" sz="1400">
                          <a:effectLst/>
                        </a:rPr>
                        <a:t>40 (Project Consortium members)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Doctoral education in Uzb in the field of Chemistry was presented to Consortium members.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extLst>
                  <a:ext uri="{0D108BD9-81ED-4DB2-BD59-A6C34878D82A}">
                    <a16:rowId xmlns:a16="http://schemas.microsoft.com/office/drawing/2014/main" val="3847023300"/>
                  </a:ext>
                </a:extLst>
              </a:tr>
              <a:tr h="1520883">
                <a:tc>
                  <a:txBody>
                    <a:bodyPr/>
                    <a:lstStyle/>
                    <a:p>
                      <a:pPr algn="just">
                        <a:lnSpc>
                          <a:spcPct val="115000"/>
                        </a:lnSpc>
                        <a:spcAft>
                          <a:spcPts val="0"/>
                        </a:spcAft>
                      </a:pPr>
                      <a:r>
                        <a:rPr lang="en-GB" sz="1400">
                          <a:effectLst/>
                        </a:rPr>
                        <a:t>08/02/2018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Information on Uzbekistan National News web -chanel</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Uzbekistan National news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nSpc>
                          <a:spcPct val="107000"/>
                        </a:lnSpc>
                        <a:spcAft>
                          <a:spcPts val="0"/>
                        </a:spcAft>
                      </a:pPr>
                      <a:r>
                        <a:rPr lang="en-US" sz="1400">
                          <a:effectLst/>
                        </a:rPr>
                        <a:t>Information  about “Seminar on quality assurance in doctoral education”  </a:t>
                      </a:r>
                      <a:r>
                        <a:rPr lang="en-GB" sz="1400">
                          <a:effectLst/>
                        </a:rPr>
                        <a:t>held in TCTI on 7-8 of February, 2018 and it’s results  (in Russian language) was placed on Uzbekistan National news  web page: </a:t>
                      </a:r>
                      <a:endParaRPr lang="ru-RU" sz="1400">
                        <a:effectLst/>
                      </a:endParaRPr>
                    </a:p>
                    <a:p>
                      <a:pPr>
                        <a:lnSpc>
                          <a:spcPct val="107000"/>
                        </a:lnSpc>
                        <a:spcAft>
                          <a:spcPts val="0"/>
                        </a:spcAft>
                      </a:pPr>
                      <a:r>
                        <a:rPr lang="en-US" sz="1400">
                          <a:effectLst/>
                        </a:rPr>
                        <a:t>http://uza.uz/ru/tech/perspektivy-sotrudnichestva-dlya-uluchsheniya-kachestva-dokt-08-02-2018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800"/>
                        </a:spcAft>
                      </a:pPr>
                      <a:r>
                        <a:rPr lang="en-GB" sz="1400">
                          <a:effectLst/>
                        </a:rPr>
                        <a:t>Z.Babakhanova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07000"/>
                        </a:lnSpc>
                        <a:spcAft>
                          <a:spcPts val="0"/>
                        </a:spcAft>
                      </a:pPr>
                      <a:r>
                        <a:rPr lang="en-GB" sz="1400">
                          <a:effectLst/>
                        </a:rPr>
                        <a:t>14759 persons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0"/>
                        </a:spcAft>
                      </a:pPr>
                      <a:r>
                        <a:rPr lang="en-GB" sz="1400">
                          <a:effectLst/>
                        </a:rPr>
                        <a:t>Uzbekistan National News is official news chanel in Uzbekistan.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extLst>
                  <a:ext uri="{0D108BD9-81ED-4DB2-BD59-A6C34878D82A}">
                    <a16:rowId xmlns:a16="http://schemas.microsoft.com/office/drawing/2014/main" val="3327281183"/>
                  </a:ext>
                </a:extLst>
              </a:tr>
              <a:tr h="2033243">
                <a:tc>
                  <a:txBody>
                    <a:bodyPr/>
                    <a:lstStyle/>
                    <a:p>
                      <a:pPr algn="just">
                        <a:lnSpc>
                          <a:spcPct val="115000"/>
                        </a:lnSpc>
                        <a:spcAft>
                          <a:spcPts val="800"/>
                        </a:spcAft>
                      </a:pPr>
                      <a:r>
                        <a:rPr lang="en-GB" sz="1400">
                          <a:effectLst/>
                        </a:rPr>
                        <a:t>26/04/2018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800"/>
                        </a:spcAft>
                      </a:pPr>
                      <a:r>
                        <a:rPr lang="en-GB" sz="1400">
                          <a:effectLst/>
                        </a:rPr>
                        <a:t>Decree (discussion)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800"/>
                        </a:spcAft>
                      </a:pPr>
                      <a:r>
                        <a:rPr lang="en-GB" sz="1400">
                          <a:effectLst/>
                        </a:rPr>
                        <a:t>Spot.uz news channel</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nSpc>
                          <a:spcPct val="107000"/>
                        </a:lnSpc>
                        <a:spcAft>
                          <a:spcPts val="0"/>
                        </a:spcAft>
                      </a:pPr>
                      <a:r>
                        <a:rPr lang="en-GB" sz="1400">
                          <a:effectLst/>
                        </a:rPr>
                        <a:t>Spot.uz news channel placed an information about new decree of doctoral education prepared by working group of Ministry of Innovative Development with participation of Z.Babakhanova as an expert from UzDOC2.0 project.</a:t>
                      </a:r>
                      <a:endParaRPr lang="ru-RU" sz="1400">
                        <a:effectLst/>
                      </a:endParaRPr>
                    </a:p>
                    <a:p>
                      <a:pPr>
                        <a:lnSpc>
                          <a:spcPct val="107000"/>
                        </a:lnSpc>
                        <a:spcAft>
                          <a:spcPts val="0"/>
                        </a:spcAft>
                      </a:pPr>
                      <a:r>
                        <a:rPr lang="en-GB" sz="1400">
                          <a:effectLst/>
                        </a:rPr>
                        <a:t>https://www.spot.uz/ru/2018/04/26/degree/</a:t>
                      </a:r>
                      <a:endParaRPr lang="ru-RU" sz="1400">
                        <a:effectLst/>
                      </a:endParaRPr>
                    </a:p>
                    <a:p>
                      <a:pPr algn="just">
                        <a:lnSpc>
                          <a:spcPct val="115000"/>
                        </a:lnSpc>
                        <a:spcAft>
                          <a:spcPts val="0"/>
                        </a:spcAft>
                      </a:pPr>
                      <a:r>
                        <a:rPr lang="en-US"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800"/>
                        </a:spcAft>
                      </a:pPr>
                      <a:r>
                        <a:rPr lang="en-GB" sz="1400">
                          <a:effectLst/>
                        </a:rPr>
                        <a:t>Z.Babakhanova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07000"/>
                        </a:lnSpc>
                        <a:spcAft>
                          <a:spcPts val="800"/>
                        </a:spcAft>
                      </a:pPr>
                      <a:r>
                        <a:rPr lang="en-GB" sz="1400">
                          <a:effectLst/>
                        </a:rPr>
                        <a:t>over 500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tc>
                  <a:txBody>
                    <a:bodyPr/>
                    <a:lstStyle/>
                    <a:p>
                      <a:pPr algn="just">
                        <a:lnSpc>
                          <a:spcPct val="115000"/>
                        </a:lnSpc>
                        <a:spcAft>
                          <a:spcPts val="800"/>
                        </a:spcAft>
                      </a:pPr>
                      <a:r>
                        <a:rPr lang="en-GB" sz="1400" dirty="0">
                          <a:effectLst/>
                        </a:rPr>
                        <a:t>New decree of doctoral education was discussed and declined by Supreme Attestation </a:t>
                      </a:r>
                      <a:r>
                        <a:rPr lang="en-GB" sz="1400" dirty="0" err="1">
                          <a:effectLst/>
                        </a:rPr>
                        <a:t>Commitee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8750" marR="58750" marT="0" marB="0"/>
                </a:tc>
                <a:extLst>
                  <a:ext uri="{0D108BD9-81ED-4DB2-BD59-A6C34878D82A}">
                    <a16:rowId xmlns:a16="http://schemas.microsoft.com/office/drawing/2014/main" val="1554910404"/>
                  </a:ext>
                </a:extLst>
              </a:tr>
            </a:tbl>
          </a:graphicData>
        </a:graphic>
      </p:graphicFrame>
    </p:spTree>
    <p:extLst>
      <p:ext uri="{BB962C8B-B14F-4D97-AF65-F5344CB8AC3E}">
        <p14:creationId xmlns:p14="http://schemas.microsoft.com/office/powerpoint/2010/main" val="157827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751EED77-9DAA-49E1-BA42-86684BC3CF41}"/>
              </a:ext>
            </a:extLst>
          </p:cNvPr>
          <p:cNvGraphicFramePr>
            <a:graphicFrameLocks noGrp="1"/>
          </p:cNvGraphicFramePr>
          <p:nvPr>
            <p:ph idx="1"/>
            <p:extLst>
              <p:ext uri="{D42A27DB-BD31-4B8C-83A1-F6EECF244321}">
                <p14:modId xmlns:p14="http://schemas.microsoft.com/office/powerpoint/2010/main" val="815569720"/>
              </p:ext>
            </p:extLst>
          </p:nvPr>
        </p:nvGraphicFramePr>
        <p:xfrm>
          <a:off x="0" y="0"/>
          <a:ext cx="12192001" cy="6938815"/>
        </p:xfrm>
        <a:graphic>
          <a:graphicData uri="http://schemas.openxmlformats.org/drawingml/2006/table">
            <a:tbl>
              <a:tblPr firstRow="1" firstCol="1" bandRow="1">
                <a:tableStyleId>{5C22544A-7EE6-4342-B048-85BDC9FD1C3A}</a:tableStyleId>
              </a:tblPr>
              <a:tblGrid>
                <a:gridCol w="974446">
                  <a:extLst>
                    <a:ext uri="{9D8B030D-6E8A-4147-A177-3AD203B41FA5}">
                      <a16:colId xmlns:a16="http://schemas.microsoft.com/office/drawing/2014/main" val="3157754058"/>
                    </a:ext>
                  </a:extLst>
                </a:gridCol>
                <a:gridCol w="1038494">
                  <a:extLst>
                    <a:ext uri="{9D8B030D-6E8A-4147-A177-3AD203B41FA5}">
                      <a16:colId xmlns:a16="http://schemas.microsoft.com/office/drawing/2014/main" val="3734118238"/>
                    </a:ext>
                  </a:extLst>
                </a:gridCol>
                <a:gridCol w="915734">
                  <a:extLst>
                    <a:ext uri="{9D8B030D-6E8A-4147-A177-3AD203B41FA5}">
                      <a16:colId xmlns:a16="http://schemas.microsoft.com/office/drawing/2014/main" val="3188802209"/>
                    </a:ext>
                  </a:extLst>
                </a:gridCol>
                <a:gridCol w="5804734">
                  <a:extLst>
                    <a:ext uri="{9D8B030D-6E8A-4147-A177-3AD203B41FA5}">
                      <a16:colId xmlns:a16="http://schemas.microsoft.com/office/drawing/2014/main" val="406969599"/>
                    </a:ext>
                  </a:extLst>
                </a:gridCol>
                <a:gridCol w="1203188">
                  <a:extLst>
                    <a:ext uri="{9D8B030D-6E8A-4147-A177-3AD203B41FA5}">
                      <a16:colId xmlns:a16="http://schemas.microsoft.com/office/drawing/2014/main" val="2321105249"/>
                    </a:ext>
                  </a:extLst>
                </a:gridCol>
                <a:gridCol w="930221">
                  <a:extLst>
                    <a:ext uri="{9D8B030D-6E8A-4147-A177-3AD203B41FA5}">
                      <a16:colId xmlns:a16="http://schemas.microsoft.com/office/drawing/2014/main" val="940216596"/>
                    </a:ext>
                  </a:extLst>
                </a:gridCol>
                <a:gridCol w="1325184">
                  <a:extLst>
                    <a:ext uri="{9D8B030D-6E8A-4147-A177-3AD203B41FA5}">
                      <a16:colId xmlns:a16="http://schemas.microsoft.com/office/drawing/2014/main" val="596649705"/>
                    </a:ext>
                  </a:extLst>
                </a:gridCol>
              </a:tblGrid>
              <a:tr h="1688741">
                <a:tc>
                  <a:txBody>
                    <a:bodyPr/>
                    <a:lstStyle/>
                    <a:p>
                      <a:pPr algn="just">
                        <a:lnSpc>
                          <a:spcPct val="115000"/>
                        </a:lnSpc>
                        <a:spcAft>
                          <a:spcPts val="800"/>
                        </a:spcAft>
                      </a:pPr>
                      <a:r>
                        <a:rPr lang="en-GB" sz="1200">
                          <a:effectLst/>
                        </a:rPr>
                        <a:t>07/05/2018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TV show</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dirty="0">
                          <a:effectLst/>
                        </a:rPr>
                        <a:t>Uzbekistan24 channel</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nSpc>
                          <a:spcPct val="107000"/>
                        </a:lnSpc>
                        <a:spcAft>
                          <a:spcPts val="0"/>
                        </a:spcAft>
                      </a:pPr>
                      <a:r>
                        <a:rPr lang="en-US" sz="1200" dirty="0">
                          <a:effectLst/>
                        </a:rPr>
                        <a:t>Representative of </a:t>
                      </a:r>
                      <a:r>
                        <a:rPr lang="en-GB" sz="1200" dirty="0">
                          <a:effectLst/>
                        </a:rPr>
                        <a:t>UzDOC2.0 project </a:t>
                      </a:r>
                      <a:r>
                        <a:rPr lang="en-GB" sz="1200" dirty="0" err="1">
                          <a:effectLst/>
                        </a:rPr>
                        <a:t>Z.Babakhanova</a:t>
                      </a:r>
                      <a:r>
                        <a:rPr lang="en-GB" sz="1200" dirty="0">
                          <a:effectLst/>
                        </a:rPr>
                        <a:t> participated on TV show “Opposite” dedicated to discussion of new decree of doctoral education prepared by working group of Ministry of Innovative Development with participation of </a:t>
                      </a:r>
                      <a:r>
                        <a:rPr lang="en-GB" sz="1200" dirty="0" err="1">
                          <a:effectLst/>
                        </a:rPr>
                        <a:t>Z.Babakhanova</a:t>
                      </a:r>
                      <a:r>
                        <a:rPr lang="en-GB" sz="1200" dirty="0">
                          <a:effectLst/>
                        </a:rPr>
                        <a:t> as an expert from UzDOC2.0 project.</a:t>
                      </a:r>
                      <a:endParaRPr lang="ru-RU" sz="1200" dirty="0">
                        <a:effectLst/>
                      </a:endParaRPr>
                    </a:p>
                    <a:p>
                      <a:pPr algn="just">
                        <a:lnSpc>
                          <a:spcPct val="115000"/>
                        </a:lnSpc>
                        <a:spcAft>
                          <a:spcPts val="800"/>
                        </a:spcAft>
                      </a:pPr>
                      <a:r>
                        <a:rPr lang="en-GB"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07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Uzbekistan  24 channel is official TV news channel in Uzbekistan broadcast to all regions of Uzbekistan and overseas.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extLst>
                  <a:ext uri="{0D108BD9-81ED-4DB2-BD59-A6C34878D82A}">
                    <a16:rowId xmlns:a16="http://schemas.microsoft.com/office/drawing/2014/main" val="1214955084"/>
                  </a:ext>
                </a:extLst>
              </a:tr>
              <a:tr h="1688741">
                <a:tc>
                  <a:txBody>
                    <a:bodyPr/>
                    <a:lstStyle/>
                    <a:p>
                      <a:pPr algn="just">
                        <a:lnSpc>
                          <a:spcPct val="115000"/>
                        </a:lnSpc>
                        <a:spcAft>
                          <a:spcPts val="800"/>
                        </a:spcAft>
                      </a:pPr>
                      <a:r>
                        <a:rPr lang="en-GB" sz="1200">
                          <a:effectLst/>
                        </a:rPr>
                        <a:t>25/05/2018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Ministry of Higher and secondary special education of Uzbekistan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0"/>
                        </a:spcAft>
                      </a:pPr>
                      <a:r>
                        <a:rPr lang="en-GB" sz="1200">
                          <a:effectLst/>
                        </a:rPr>
                        <a:t>Report of Seminar trainings in Italy, Turin Polytechnic University, May 14-15, 2018 was given to the Ministry of Higher and secondary special education of Uzbekistan.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Z.Babakhanova</a:t>
                      </a:r>
                      <a:endParaRPr lang="ru-RU" sz="1200">
                        <a:effectLst/>
                      </a:endParaRPr>
                    </a:p>
                    <a:p>
                      <a:pPr algn="just">
                        <a:lnSpc>
                          <a:spcPct val="115000"/>
                        </a:lnSpc>
                        <a:spcAft>
                          <a:spcPts val="800"/>
                        </a:spcAft>
                      </a:pPr>
                      <a:r>
                        <a:rPr lang="en-GB" sz="1200">
                          <a:effectLst/>
                        </a:rPr>
                        <a:t>M.Aripova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07000"/>
                        </a:lnSpc>
                        <a:spcAft>
                          <a:spcPts val="0"/>
                        </a:spcAft>
                      </a:pPr>
                      <a:r>
                        <a:rPr lang="en-GB" sz="1200">
                          <a:effectLst/>
                        </a:rPr>
                        <a:t>over 50 persons (representatives of Ministry)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Information about project activities and Seminar trainings in Italy was given.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extLst>
                  <a:ext uri="{0D108BD9-81ED-4DB2-BD59-A6C34878D82A}">
                    <a16:rowId xmlns:a16="http://schemas.microsoft.com/office/drawing/2014/main" val="277170698"/>
                  </a:ext>
                </a:extLst>
              </a:tr>
              <a:tr h="1379049">
                <a:tc>
                  <a:txBody>
                    <a:bodyPr/>
                    <a:lstStyle/>
                    <a:p>
                      <a:pPr algn="just">
                        <a:lnSpc>
                          <a:spcPct val="115000"/>
                        </a:lnSpc>
                        <a:spcAft>
                          <a:spcPts val="800"/>
                        </a:spcAft>
                      </a:pPr>
                      <a:r>
                        <a:rPr lang="en-US" sz="1200">
                          <a:effectLst/>
                        </a:rPr>
                        <a:t>20/09/2018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US" sz="1200">
                          <a:effectLst/>
                        </a:rPr>
                        <a:t>Report on TCTI web site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nSpc>
                          <a:spcPct val="107000"/>
                        </a:lnSpc>
                        <a:spcAft>
                          <a:spcPts val="835"/>
                        </a:spcAft>
                      </a:pPr>
                      <a:r>
                        <a:rPr lang="en-GB" sz="1200">
                          <a:effectLst/>
                        </a:rPr>
                        <a:t>Report of Nigora Zulyarova about participation in Seminars on 3-7 September, 2018 at University of Granada was placed at TCTI web site in English, Uzbek and Russian languages .</a:t>
                      </a:r>
                      <a:endParaRPr lang="ru-RU" sz="1200">
                        <a:effectLst/>
                      </a:endParaRPr>
                    </a:p>
                    <a:p>
                      <a:pPr>
                        <a:lnSpc>
                          <a:spcPct val="107000"/>
                        </a:lnSpc>
                        <a:spcAft>
                          <a:spcPts val="0"/>
                        </a:spcAft>
                      </a:pPr>
                      <a:r>
                        <a:rPr lang="en-GB" sz="1200">
                          <a:effectLst/>
                        </a:rPr>
                        <a:t>http://tkti.uz/ru/pages/index/4602</a:t>
                      </a:r>
                      <a:endParaRPr lang="ru-RU" sz="1200">
                        <a:effectLst/>
                      </a:endParaRPr>
                    </a:p>
                    <a:p>
                      <a:pPr>
                        <a:lnSpc>
                          <a:spcPct val="107000"/>
                        </a:lnSpc>
                        <a:spcAft>
                          <a:spcPts val="0"/>
                        </a:spcAft>
                      </a:pPr>
                      <a:r>
                        <a:rPr lang="en-GB" sz="1200">
                          <a:effectLst/>
                        </a:rPr>
                        <a:t>http://tkti.uz/ru/pages/index/4604</a:t>
                      </a:r>
                      <a:endParaRPr lang="ru-RU" sz="1200">
                        <a:effectLst/>
                      </a:endParaRPr>
                    </a:p>
                    <a:p>
                      <a:pPr>
                        <a:lnSpc>
                          <a:spcPct val="107000"/>
                        </a:lnSpc>
                        <a:spcAft>
                          <a:spcPts val="0"/>
                        </a:spcAft>
                      </a:pPr>
                      <a:r>
                        <a:rPr lang="en-GB" sz="1200">
                          <a:effectLst/>
                        </a:rPr>
                        <a:t>http://tkti.uz/ru/pages/index/4608</a:t>
                      </a:r>
                      <a:endParaRPr lang="ru-RU" sz="1200">
                        <a:effectLst/>
                      </a:endParaRPr>
                    </a:p>
                    <a:p>
                      <a:pPr>
                        <a:lnSpc>
                          <a:spcPct val="107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Z.BabakhanovaN. Zulyarova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07000"/>
                        </a:lnSpc>
                        <a:spcAft>
                          <a:spcPts val="0"/>
                        </a:spcAft>
                      </a:pPr>
                      <a:r>
                        <a:rPr lang="en-GB" sz="1200">
                          <a:effectLst/>
                        </a:rPr>
                        <a:t>over 4000 (students and 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Information in English, Uzbek and Russian about Seminars in University of Gramada was given.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extLst>
                  <a:ext uri="{0D108BD9-81ED-4DB2-BD59-A6C34878D82A}">
                    <a16:rowId xmlns:a16="http://schemas.microsoft.com/office/drawing/2014/main" val="3449082299"/>
                  </a:ext>
                </a:extLst>
              </a:tr>
              <a:tr h="2101468">
                <a:tc>
                  <a:txBody>
                    <a:bodyPr/>
                    <a:lstStyle/>
                    <a:p>
                      <a:pPr algn="just">
                        <a:lnSpc>
                          <a:spcPct val="115000"/>
                        </a:lnSpc>
                        <a:spcAft>
                          <a:spcPts val="800"/>
                        </a:spcAft>
                      </a:pPr>
                      <a:r>
                        <a:rPr lang="en-GB" sz="1200">
                          <a:effectLst/>
                        </a:rPr>
                        <a:t>05/10/2018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exhibits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Tashkent State University of Uzbek Language and Literature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dirty="0">
                          <a:effectLst/>
                        </a:rPr>
                        <a:t>Exhibit of Project results and dissemination materials was shown during “Erasmus+ Projects Fair” in the framework  of the Erasmus+ Information Day to take place at the Tashkent State University of Uzbek Language and Literature on 5 October 2018.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a:effectLst/>
                        </a:rPr>
                        <a:t>Z.Babakhanova</a:t>
                      </a:r>
                      <a:endParaRPr lang="ru-RU" sz="1200">
                        <a:effectLst/>
                      </a:endParaRPr>
                    </a:p>
                    <a:p>
                      <a:pPr algn="just">
                        <a:lnSpc>
                          <a:spcPct val="115000"/>
                        </a:lnSpc>
                        <a:spcAft>
                          <a:spcPts val="800"/>
                        </a:spcAft>
                      </a:pPr>
                      <a:r>
                        <a:rPr lang="en-GB" sz="1200">
                          <a:effectLst/>
                        </a:rPr>
                        <a:t>N.Saidazizova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07000"/>
                        </a:lnSpc>
                        <a:spcAft>
                          <a:spcPts val="0"/>
                        </a:spcAft>
                      </a:pPr>
                      <a:r>
                        <a:rPr lang="en-GB" sz="1200" dirty="0">
                          <a:effectLst/>
                        </a:rPr>
                        <a:t>over 50 persons (representatives of NEO Uzbekistan, students and academical staff of different HEI)</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tc>
                  <a:txBody>
                    <a:bodyPr/>
                    <a:lstStyle/>
                    <a:p>
                      <a:pPr algn="just">
                        <a:lnSpc>
                          <a:spcPct val="115000"/>
                        </a:lnSpc>
                        <a:spcAft>
                          <a:spcPts val="800"/>
                        </a:spcAft>
                      </a:pPr>
                      <a:r>
                        <a:rPr lang="en-GB" sz="1200" dirty="0">
                          <a:effectLst/>
                        </a:rPr>
                        <a:t>Information about all project activities in English, Uzbek and Russian was given.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3011" marR="43011" marT="0" marB="0"/>
                </a:tc>
                <a:extLst>
                  <a:ext uri="{0D108BD9-81ED-4DB2-BD59-A6C34878D82A}">
                    <a16:rowId xmlns:a16="http://schemas.microsoft.com/office/drawing/2014/main" val="2080667221"/>
                  </a:ext>
                </a:extLst>
              </a:tr>
            </a:tbl>
          </a:graphicData>
        </a:graphic>
      </p:graphicFrame>
    </p:spTree>
    <p:extLst>
      <p:ext uri="{BB962C8B-B14F-4D97-AF65-F5344CB8AC3E}">
        <p14:creationId xmlns:p14="http://schemas.microsoft.com/office/powerpoint/2010/main" val="196524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DBB7B3EC-93B2-4038-9DA2-D41CEED286A2}"/>
              </a:ext>
            </a:extLst>
          </p:cNvPr>
          <p:cNvGraphicFramePr>
            <a:graphicFrameLocks noGrp="1"/>
          </p:cNvGraphicFramePr>
          <p:nvPr>
            <p:ph idx="1"/>
            <p:extLst>
              <p:ext uri="{D42A27DB-BD31-4B8C-83A1-F6EECF244321}">
                <p14:modId xmlns:p14="http://schemas.microsoft.com/office/powerpoint/2010/main" val="3399897621"/>
              </p:ext>
            </p:extLst>
          </p:nvPr>
        </p:nvGraphicFramePr>
        <p:xfrm>
          <a:off x="778842" y="131000"/>
          <a:ext cx="10807567" cy="6596000"/>
        </p:xfrm>
        <a:graphic>
          <a:graphicData uri="http://schemas.openxmlformats.org/drawingml/2006/table">
            <a:tbl>
              <a:tblPr firstRow="1" firstCol="1" bandRow="1">
                <a:tableStyleId>{5C22544A-7EE6-4342-B048-85BDC9FD1C3A}</a:tableStyleId>
              </a:tblPr>
              <a:tblGrid>
                <a:gridCol w="863795">
                  <a:extLst>
                    <a:ext uri="{9D8B030D-6E8A-4147-A177-3AD203B41FA5}">
                      <a16:colId xmlns:a16="http://schemas.microsoft.com/office/drawing/2014/main" val="2911564232"/>
                    </a:ext>
                  </a:extLst>
                </a:gridCol>
                <a:gridCol w="920569">
                  <a:extLst>
                    <a:ext uri="{9D8B030D-6E8A-4147-A177-3AD203B41FA5}">
                      <a16:colId xmlns:a16="http://schemas.microsoft.com/office/drawing/2014/main" val="3177974486"/>
                    </a:ext>
                  </a:extLst>
                </a:gridCol>
                <a:gridCol w="811751">
                  <a:extLst>
                    <a:ext uri="{9D8B030D-6E8A-4147-A177-3AD203B41FA5}">
                      <a16:colId xmlns:a16="http://schemas.microsoft.com/office/drawing/2014/main" val="81133248"/>
                    </a:ext>
                  </a:extLst>
                </a:gridCol>
                <a:gridCol w="5145591">
                  <a:extLst>
                    <a:ext uri="{9D8B030D-6E8A-4147-A177-3AD203B41FA5}">
                      <a16:colId xmlns:a16="http://schemas.microsoft.com/office/drawing/2014/main" val="2435713092"/>
                    </a:ext>
                  </a:extLst>
                </a:gridCol>
                <a:gridCol w="1066563">
                  <a:extLst>
                    <a:ext uri="{9D8B030D-6E8A-4147-A177-3AD203B41FA5}">
                      <a16:colId xmlns:a16="http://schemas.microsoft.com/office/drawing/2014/main" val="1332768994"/>
                    </a:ext>
                  </a:extLst>
                </a:gridCol>
                <a:gridCol w="824592">
                  <a:extLst>
                    <a:ext uri="{9D8B030D-6E8A-4147-A177-3AD203B41FA5}">
                      <a16:colId xmlns:a16="http://schemas.microsoft.com/office/drawing/2014/main" val="366491638"/>
                    </a:ext>
                  </a:extLst>
                </a:gridCol>
                <a:gridCol w="1174706">
                  <a:extLst>
                    <a:ext uri="{9D8B030D-6E8A-4147-A177-3AD203B41FA5}">
                      <a16:colId xmlns:a16="http://schemas.microsoft.com/office/drawing/2014/main" val="1451244418"/>
                    </a:ext>
                  </a:extLst>
                </a:gridCol>
              </a:tblGrid>
              <a:tr h="3064227">
                <a:tc>
                  <a:txBody>
                    <a:bodyPr/>
                    <a:lstStyle/>
                    <a:p>
                      <a:pPr algn="just">
                        <a:lnSpc>
                          <a:spcPct val="115000"/>
                        </a:lnSpc>
                        <a:spcAft>
                          <a:spcPts val="800"/>
                        </a:spcAft>
                      </a:pPr>
                      <a:r>
                        <a:rPr lang="en-GB" sz="1400">
                          <a:effectLst/>
                        </a:rPr>
                        <a:t>10/10/2018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a:effectLst/>
                        </a:rPr>
                        <a:t>Article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a:effectLst/>
                        </a:rPr>
                        <a:t>National Erasmus+ Office (NEO) in Uzbekistan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0"/>
                        </a:spcAft>
                      </a:pPr>
                      <a:r>
                        <a:rPr lang="en-GB" sz="1400" dirty="0">
                          <a:effectLst/>
                        </a:rPr>
                        <a:t>Article by </a:t>
                      </a:r>
                      <a:r>
                        <a:rPr lang="en-GB" sz="1400" dirty="0" err="1">
                          <a:effectLst/>
                        </a:rPr>
                        <a:t>Zebo</a:t>
                      </a:r>
                      <a:r>
                        <a:rPr lang="en-GB" sz="1400" dirty="0">
                          <a:effectLst/>
                        </a:rPr>
                        <a:t> </a:t>
                      </a:r>
                      <a:r>
                        <a:rPr lang="en-GB" sz="1400" dirty="0" err="1">
                          <a:effectLst/>
                        </a:rPr>
                        <a:t>Babakhanova</a:t>
                      </a:r>
                      <a:r>
                        <a:rPr lang="en-GB" sz="1400" dirty="0">
                          <a:effectLst/>
                        </a:rPr>
                        <a:t> “Quality Assurance in doctoral education: Uzbekistan and European contexts (project UZDOC 2.0)” in Uzbekistan Erasmus+ book, 2018. pp.  72-78.</a:t>
                      </a:r>
                      <a:endParaRPr lang="ru-RU" sz="1400" dirty="0">
                        <a:effectLst/>
                      </a:endParaRPr>
                    </a:p>
                    <a:p>
                      <a:pPr algn="just">
                        <a:lnSpc>
                          <a:spcPct val="115000"/>
                        </a:lnSpc>
                        <a:spcAft>
                          <a:spcPts val="800"/>
                        </a:spcAft>
                      </a:pPr>
                      <a:r>
                        <a:rPr lang="en-GB" sz="1400" u="sng" dirty="0">
                          <a:effectLst/>
                          <a:hlinkClick r:id="rId2"/>
                        </a:rPr>
                        <a:t>www.erasmusplus.uz</a:t>
                      </a:r>
                      <a:r>
                        <a:rPr lang="en-GB" sz="1400" dirty="0">
                          <a:effectLst/>
                        </a:rPr>
                        <a:t>. </a:t>
                      </a:r>
                      <a:endParaRPr lang="ru-RU" sz="1400" dirty="0">
                        <a:effectLst/>
                      </a:endParaRPr>
                    </a:p>
                    <a:p>
                      <a:pPr algn="just">
                        <a:lnSpc>
                          <a:spcPct val="115000"/>
                        </a:lnSpc>
                        <a:spcAft>
                          <a:spcPts val="0"/>
                        </a:spcAft>
                      </a:pPr>
                      <a:r>
                        <a:rPr lang="en-GB" sz="1400" dirty="0">
                          <a:effectLst/>
                        </a:rPr>
                        <a:t>http://www.erasmusplus.uz/images/shared/file/NEO%20publication%202018%20_%20updated_11_12_2018_WEB_NEW%202.pdf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a:effectLst/>
                        </a:rPr>
                        <a:t>Z.Babakhanova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07000"/>
                        </a:lnSpc>
                        <a:spcAft>
                          <a:spcPts val="800"/>
                        </a:spcAft>
                      </a:pPr>
                      <a:r>
                        <a:rPr lang="en-GB" sz="1400">
                          <a:effectLst/>
                        </a:rPr>
                        <a:t>200  person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dirty="0">
                          <a:effectLst/>
                        </a:rPr>
                        <a:t>Erasmus+ book was disseminated during Erasmus + week in Tashkent city where participated all Uzbekistan partners in Erasmus+ projects.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extLst>
                  <a:ext uri="{0D108BD9-81ED-4DB2-BD59-A6C34878D82A}">
                    <a16:rowId xmlns:a16="http://schemas.microsoft.com/office/drawing/2014/main" val="3050291023"/>
                  </a:ext>
                </a:extLst>
              </a:tr>
              <a:tr h="3064227">
                <a:tc>
                  <a:txBody>
                    <a:bodyPr/>
                    <a:lstStyle/>
                    <a:p>
                      <a:pPr algn="just">
                        <a:lnSpc>
                          <a:spcPct val="115000"/>
                        </a:lnSpc>
                        <a:spcAft>
                          <a:spcPts val="800"/>
                        </a:spcAft>
                      </a:pPr>
                      <a:r>
                        <a:rPr lang="en-GB" sz="1400">
                          <a:effectLst/>
                        </a:rPr>
                        <a:t>10/10/2018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a:effectLst/>
                        </a:rPr>
                        <a:t>Article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a:effectLst/>
                        </a:rPr>
                        <a:t>National Erasmus+ Office (NEO) in Uzbekistan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dirty="0">
                          <a:effectLst/>
                        </a:rPr>
                        <a:t>Article by </a:t>
                      </a:r>
                      <a:r>
                        <a:rPr lang="en-GB" sz="1400" dirty="0" err="1">
                          <a:effectLst/>
                        </a:rPr>
                        <a:t>Zebo</a:t>
                      </a:r>
                      <a:r>
                        <a:rPr lang="en-GB" sz="1400" dirty="0">
                          <a:effectLst/>
                        </a:rPr>
                        <a:t> </a:t>
                      </a:r>
                      <a:r>
                        <a:rPr lang="en-GB" sz="1400" dirty="0" err="1">
                          <a:effectLst/>
                        </a:rPr>
                        <a:t>Babakhanova</a:t>
                      </a:r>
                      <a:r>
                        <a:rPr lang="en-GB" sz="1400" dirty="0">
                          <a:effectLst/>
                        </a:rPr>
                        <a:t> and </a:t>
                      </a:r>
                      <a:r>
                        <a:rPr lang="en-GB" sz="1400" dirty="0" err="1">
                          <a:effectLst/>
                        </a:rPr>
                        <a:t>Mastura</a:t>
                      </a:r>
                      <a:r>
                        <a:rPr lang="en-GB" sz="1400" dirty="0">
                          <a:effectLst/>
                        </a:rPr>
                        <a:t> </a:t>
                      </a:r>
                      <a:r>
                        <a:rPr lang="en-GB" sz="1400" dirty="0" err="1">
                          <a:effectLst/>
                        </a:rPr>
                        <a:t>Aripova</a:t>
                      </a:r>
                      <a:r>
                        <a:rPr lang="en-GB" sz="1400" dirty="0">
                          <a:effectLst/>
                        </a:rPr>
                        <a:t> “</a:t>
                      </a:r>
                      <a:r>
                        <a:rPr lang="ru-RU" sz="1400" dirty="0">
                          <a:effectLst/>
                        </a:rPr>
                        <a:t>Проблемы и перспективы развития послевузовского образования в Узбекистане</a:t>
                      </a:r>
                      <a:r>
                        <a:rPr lang="en-GB" sz="1400" dirty="0">
                          <a:effectLst/>
                        </a:rPr>
                        <a:t> (</a:t>
                      </a:r>
                      <a:r>
                        <a:rPr lang="ru-RU" sz="1400" dirty="0">
                          <a:effectLst/>
                        </a:rPr>
                        <a:t>с использованием материалов проекта</a:t>
                      </a:r>
                      <a:r>
                        <a:rPr lang="en-GB" sz="1400" dirty="0">
                          <a:effectLst/>
                        </a:rPr>
                        <a:t> UZDOC 2.0)” (Issues and perspectives of development of postgraduate education in Uzbekistan (using materials of the project UZDOC 2.0) in Uzbekistan Erasmus+ book, 2018. pp.  78-85.</a:t>
                      </a:r>
                      <a:endParaRPr lang="ru-RU" sz="1400" dirty="0">
                        <a:effectLst/>
                      </a:endParaRPr>
                    </a:p>
                    <a:p>
                      <a:pPr algn="just">
                        <a:lnSpc>
                          <a:spcPct val="115000"/>
                        </a:lnSpc>
                        <a:spcAft>
                          <a:spcPts val="800"/>
                        </a:spcAft>
                      </a:pPr>
                      <a:r>
                        <a:rPr lang="en-GB" sz="1400" u="sng" dirty="0">
                          <a:effectLst/>
                          <a:hlinkClick r:id="rId2"/>
                        </a:rPr>
                        <a:t>www.erasmusplus.uz</a:t>
                      </a:r>
                      <a:r>
                        <a:rPr lang="en-GB" sz="1400" dirty="0">
                          <a:effectLst/>
                        </a:rPr>
                        <a:t>. </a:t>
                      </a:r>
                      <a:endParaRPr lang="ru-RU" sz="1400" dirty="0">
                        <a:effectLst/>
                      </a:endParaRPr>
                    </a:p>
                    <a:p>
                      <a:pPr algn="just">
                        <a:lnSpc>
                          <a:spcPct val="115000"/>
                        </a:lnSpc>
                        <a:spcAft>
                          <a:spcPts val="800"/>
                        </a:spcAft>
                      </a:pPr>
                      <a:r>
                        <a:rPr lang="en-GB" sz="1400" dirty="0">
                          <a:effectLst/>
                        </a:rPr>
                        <a:t>http://www.erasmusplus.uz/images/shared/file/NEO%20publication%202018%20_%20updated_11_12_2018_WEB_NEW%202.pdf</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a:effectLst/>
                        </a:rPr>
                        <a:t>Z.Babakhanova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07000"/>
                        </a:lnSpc>
                        <a:spcAft>
                          <a:spcPts val="800"/>
                        </a:spcAft>
                      </a:pPr>
                      <a:r>
                        <a:rPr lang="en-GB" sz="1400">
                          <a:effectLst/>
                        </a:rPr>
                        <a:t>200  person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tc>
                  <a:txBody>
                    <a:bodyPr/>
                    <a:lstStyle/>
                    <a:p>
                      <a:pPr algn="just">
                        <a:lnSpc>
                          <a:spcPct val="115000"/>
                        </a:lnSpc>
                        <a:spcAft>
                          <a:spcPts val="800"/>
                        </a:spcAft>
                      </a:pPr>
                      <a:r>
                        <a:rPr lang="en-GB" sz="1400" dirty="0">
                          <a:effectLst/>
                        </a:rPr>
                        <a:t>Erasmus+ book was disseminated during Erasmus + week in Tashkent city where participated all Uzbekistan partners in Erasmus+ projects.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2997" marR="72997" marT="0" marB="0"/>
                </a:tc>
                <a:extLst>
                  <a:ext uri="{0D108BD9-81ED-4DB2-BD59-A6C34878D82A}">
                    <a16:rowId xmlns:a16="http://schemas.microsoft.com/office/drawing/2014/main" val="227611046"/>
                  </a:ext>
                </a:extLst>
              </a:tr>
            </a:tbl>
          </a:graphicData>
        </a:graphic>
      </p:graphicFrame>
    </p:spTree>
    <p:extLst>
      <p:ext uri="{BB962C8B-B14F-4D97-AF65-F5344CB8AC3E}">
        <p14:creationId xmlns:p14="http://schemas.microsoft.com/office/powerpoint/2010/main" val="33990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0AF39F39-2F97-432B-A1EF-86C529C511A5}"/>
              </a:ext>
            </a:extLst>
          </p:cNvPr>
          <p:cNvGraphicFramePr>
            <a:graphicFrameLocks noGrp="1"/>
          </p:cNvGraphicFramePr>
          <p:nvPr>
            <p:ph idx="1"/>
            <p:extLst>
              <p:ext uri="{D42A27DB-BD31-4B8C-83A1-F6EECF244321}">
                <p14:modId xmlns:p14="http://schemas.microsoft.com/office/powerpoint/2010/main" val="2395802170"/>
              </p:ext>
            </p:extLst>
          </p:nvPr>
        </p:nvGraphicFramePr>
        <p:xfrm>
          <a:off x="325439" y="789320"/>
          <a:ext cx="11541121" cy="5527259"/>
        </p:xfrm>
        <a:graphic>
          <a:graphicData uri="http://schemas.openxmlformats.org/drawingml/2006/table">
            <a:tbl>
              <a:tblPr firstRow="1" firstCol="1" bandRow="1" bandCol="1">
                <a:tableStyleId>{5C22544A-7EE6-4342-B048-85BDC9FD1C3A}</a:tableStyleId>
              </a:tblPr>
              <a:tblGrid>
                <a:gridCol w="934403">
                  <a:extLst>
                    <a:ext uri="{9D8B030D-6E8A-4147-A177-3AD203B41FA5}">
                      <a16:colId xmlns:a16="http://schemas.microsoft.com/office/drawing/2014/main" val="4114564167"/>
                    </a:ext>
                  </a:extLst>
                </a:gridCol>
                <a:gridCol w="1628991">
                  <a:extLst>
                    <a:ext uri="{9D8B030D-6E8A-4147-A177-3AD203B41FA5}">
                      <a16:colId xmlns:a16="http://schemas.microsoft.com/office/drawing/2014/main" val="8252426"/>
                    </a:ext>
                  </a:extLst>
                </a:gridCol>
                <a:gridCol w="878104">
                  <a:extLst>
                    <a:ext uri="{9D8B030D-6E8A-4147-A177-3AD203B41FA5}">
                      <a16:colId xmlns:a16="http://schemas.microsoft.com/office/drawing/2014/main" val="512051480"/>
                    </a:ext>
                  </a:extLst>
                </a:gridCol>
                <a:gridCol w="3962074">
                  <a:extLst>
                    <a:ext uri="{9D8B030D-6E8A-4147-A177-3AD203B41FA5}">
                      <a16:colId xmlns:a16="http://schemas.microsoft.com/office/drawing/2014/main" val="383416688"/>
                    </a:ext>
                  </a:extLst>
                </a:gridCol>
                <a:gridCol w="1139124">
                  <a:extLst>
                    <a:ext uri="{9D8B030D-6E8A-4147-A177-3AD203B41FA5}">
                      <a16:colId xmlns:a16="http://schemas.microsoft.com/office/drawing/2014/main" val="951891124"/>
                    </a:ext>
                  </a:extLst>
                </a:gridCol>
                <a:gridCol w="1642151">
                  <a:extLst>
                    <a:ext uri="{9D8B030D-6E8A-4147-A177-3AD203B41FA5}">
                      <a16:colId xmlns:a16="http://schemas.microsoft.com/office/drawing/2014/main" val="2899576666"/>
                    </a:ext>
                  </a:extLst>
                </a:gridCol>
                <a:gridCol w="1356274">
                  <a:extLst>
                    <a:ext uri="{9D8B030D-6E8A-4147-A177-3AD203B41FA5}">
                      <a16:colId xmlns:a16="http://schemas.microsoft.com/office/drawing/2014/main" val="3663433622"/>
                    </a:ext>
                  </a:extLst>
                </a:gridCol>
              </a:tblGrid>
              <a:tr h="308295">
                <a:tc gridSpan="7">
                  <a:txBody>
                    <a:bodyPr/>
                    <a:lstStyle/>
                    <a:p>
                      <a:pPr algn="ctr">
                        <a:lnSpc>
                          <a:spcPct val="115000"/>
                        </a:lnSpc>
                        <a:spcAft>
                          <a:spcPts val="800"/>
                        </a:spcAft>
                      </a:pPr>
                      <a:r>
                        <a:rPr lang="en-GB" sz="1200">
                          <a:effectLst/>
                        </a:rPr>
                        <a:t>UZDOC 2.0. Dissemination 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972295064"/>
                  </a:ext>
                </a:extLst>
              </a:tr>
              <a:tr h="398414">
                <a:tc>
                  <a:txBody>
                    <a:bodyPr/>
                    <a:lstStyle/>
                    <a:p>
                      <a:pPr algn="just">
                        <a:lnSpc>
                          <a:spcPct val="115000"/>
                        </a:lnSpc>
                        <a:spcAft>
                          <a:spcPts val="800"/>
                        </a:spcAft>
                      </a:pPr>
                      <a:r>
                        <a:rPr lang="en-GB" sz="1200">
                          <a:effectLst/>
                        </a:rPr>
                        <a:t>Date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Type of activity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Location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Web link/additional information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Responsible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Total number of people reached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Impact &amp; additional benefits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extLst>
                  <a:ext uri="{0D108BD9-81ED-4DB2-BD59-A6C34878D82A}">
                    <a16:rowId xmlns:a16="http://schemas.microsoft.com/office/drawing/2014/main" val="2081314591"/>
                  </a:ext>
                </a:extLst>
              </a:tr>
              <a:tr h="664594">
                <a:tc>
                  <a:txBody>
                    <a:bodyPr/>
                    <a:lstStyle/>
                    <a:p>
                      <a:pPr algn="just">
                        <a:lnSpc>
                          <a:spcPct val="115000"/>
                        </a:lnSpc>
                        <a:spcAft>
                          <a:spcPts val="800"/>
                        </a:spcAft>
                      </a:pPr>
                      <a:r>
                        <a:rPr lang="en-GB" sz="1200">
                          <a:effectLst/>
                        </a:rPr>
                        <a:t>15/10/2016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Reports on website www.qarshidu.uz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Karshi State University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nSpc>
                          <a:spcPct val="107000"/>
                        </a:lnSpc>
                        <a:spcAft>
                          <a:spcPts val="0"/>
                        </a:spcAft>
                      </a:pPr>
                      <a:r>
                        <a:rPr lang="en-GB" sz="1200">
                          <a:effectLst/>
                        </a:rPr>
                        <a:t>News on UZDOC 2.0 acitivites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ctr">
                        <a:lnSpc>
                          <a:spcPct val="115000"/>
                        </a:lnSpc>
                        <a:spcAft>
                          <a:spcPts val="800"/>
                        </a:spcAft>
                      </a:pPr>
                      <a:r>
                        <a:rPr lang="en-GB" sz="1200">
                          <a:effectLst/>
                        </a:rPr>
                        <a:t>Karshi State University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extLst>
                  <a:ext uri="{0D108BD9-81ED-4DB2-BD59-A6C34878D82A}">
                    <a16:rowId xmlns:a16="http://schemas.microsoft.com/office/drawing/2014/main" val="117518445"/>
                  </a:ext>
                </a:extLst>
              </a:tr>
              <a:tr h="1117197">
                <a:tc>
                  <a:txBody>
                    <a:bodyPr/>
                    <a:lstStyle/>
                    <a:p>
                      <a:pPr algn="just">
                        <a:lnSpc>
                          <a:spcPct val="115000"/>
                        </a:lnSpc>
                        <a:spcAft>
                          <a:spcPts val="800"/>
                        </a:spcAft>
                      </a:pPr>
                      <a:r>
                        <a:rPr lang="en-GB" sz="1200">
                          <a:effectLst/>
                        </a:rPr>
                        <a:t>15/10/2016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Annual reports on Scientific Seminars of Karshi State University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Karshi State University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nSpc>
                          <a:spcPct val="107000"/>
                        </a:lnSpc>
                        <a:spcAft>
                          <a:spcPts val="0"/>
                        </a:spcAft>
                      </a:pPr>
                      <a:r>
                        <a:rPr lang="en-GB" sz="1200" dirty="0">
                          <a:effectLst/>
                        </a:rPr>
                        <a:t>Annual reports on the activity of </a:t>
                      </a:r>
                      <a:r>
                        <a:rPr lang="en-GB" sz="1200" dirty="0" err="1">
                          <a:effectLst/>
                        </a:rPr>
                        <a:t>KarshiSU</a:t>
                      </a:r>
                      <a:r>
                        <a:rPr lang="en-GB" sz="1200" dirty="0">
                          <a:effectLst/>
                        </a:rPr>
                        <a:t> in UZDOC 2.0 project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ctr">
                        <a:lnSpc>
                          <a:spcPct val="115000"/>
                        </a:lnSpc>
                        <a:spcAft>
                          <a:spcPts val="800"/>
                        </a:spcAft>
                      </a:pPr>
                      <a:r>
                        <a:rPr lang="en-GB" sz="1200">
                          <a:effectLst/>
                        </a:rPr>
                        <a:t>International relations Department of KarshiSU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Around 30 participants - members of Scientific Seminars of KarshiSU and other representatives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extLst>
                  <a:ext uri="{0D108BD9-81ED-4DB2-BD59-A6C34878D82A}">
                    <a16:rowId xmlns:a16="http://schemas.microsoft.com/office/drawing/2014/main" val="3864970437"/>
                  </a:ext>
                </a:extLst>
              </a:tr>
              <a:tr h="890895">
                <a:tc>
                  <a:txBody>
                    <a:bodyPr/>
                    <a:lstStyle/>
                    <a:p>
                      <a:pPr algn="just">
                        <a:lnSpc>
                          <a:spcPct val="115000"/>
                        </a:lnSpc>
                        <a:spcAft>
                          <a:spcPts val="800"/>
                        </a:spcAft>
                      </a:pPr>
                      <a:r>
                        <a:rPr lang="en-GB" sz="1200">
                          <a:effectLst/>
                        </a:rPr>
                        <a:t>23/11/2016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US" sz="1200">
                          <a:effectLst/>
                        </a:rPr>
                        <a:t>Official opening of Doctoral Center</a:t>
                      </a:r>
                      <a:r>
                        <a:rPr lang="en-GB" sz="1200">
                          <a:effectLst/>
                        </a:rPr>
                        <a:t> of Karshi State University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dirty="0" err="1">
                          <a:effectLst/>
                        </a:rPr>
                        <a:t>Karshi</a:t>
                      </a:r>
                      <a:r>
                        <a:rPr lang="en-GB" sz="1200" dirty="0">
                          <a:effectLst/>
                        </a:rPr>
                        <a:t> State University</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nSpc>
                          <a:spcPct val="107000"/>
                        </a:lnSpc>
                        <a:spcAft>
                          <a:spcPts val="0"/>
                        </a:spcAft>
                      </a:pPr>
                      <a:r>
                        <a:rPr lang="en-US" sz="1200">
                          <a:effectLst/>
                        </a:rPr>
                        <a:t>In the event the representatives of local Television and Radio Company had participated. Project team members have interviewed to the channel</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ctr">
                        <a:lnSpc>
                          <a:spcPct val="115000"/>
                        </a:lnSpc>
                        <a:spcAft>
                          <a:spcPts val="800"/>
                        </a:spcAft>
                      </a:pPr>
                      <a:r>
                        <a:rPr lang="en-US"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US"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extLst>
                  <a:ext uri="{0D108BD9-81ED-4DB2-BD59-A6C34878D82A}">
                    <a16:rowId xmlns:a16="http://schemas.microsoft.com/office/drawing/2014/main" val="1987630525"/>
                  </a:ext>
                </a:extLst>
              </a:tr>
              <a:tr h="2137973">
                <a:tc>
                  <a:txBody>
                    <a:bodyPr/>
                    <a:lstStyle/>
                    <a:p>
                      <a:pPr algn="just">
                        <a:lnSpc>
                          <a:spcPct val="115000"/>
                        </a:lnSpc>
                        <a:spcAft>
                          <a:spcPts val="800"/>
                        </a:spcAft>
                      </a:pPr>
                      <a:r>
                        <a:rPr lang="en-GB" sz="1200">
                          <a:effectLst/>
                        </a:rPr>
                        <a:t>20/10</a:t>
                      </a:r>
                      <a:r>
                        <a:rPr lang="en-US" sz="1200">
                          <a:effectLst/>
                        </a:rPr>
                        <a:t>/</a:t>
                      </a:r>
                      <a:r>
                        <a:rPr lang="en-GB" sz="1200">
                          <a:effectLst/>
                        </a:rPr>
                        <a:t>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PowerPoint Presentation by KarshiSU contact person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Karshi State University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nSpc>
                          <a:spcPct val="107000"/>
                        </a:lnSpc>
                        <a:spcAft>
                          <a:spcPts val="0"/>
                        </a:spcAft>
                      </a:pPr>
                      <a:r>
                        <a:rPr lang="en-GB" sz="1200" dirty="0">
                          <a:effectLst/>
                        </a:rPr>
                        <a:t>PPT about the UZDOC 2.0 activities in 2016 – 2017 for Erasmus+ Information Seminar meeting</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ctr">
                        <a:lnSpc>
                          <a:spcPct val="115000"/>
                        </a:lnSpc>
                        <a:spcAft>
                          <a:spcPts val="800"/>
                        </a:spcAft>
                      </a:pPr>
                      <a:r>
                        <a:rPr lang="en-GB" sz="1200">
                          <a:effectLst/>
                        </a:rPr>
                        <a:t>National Erasmus+ Office </a:t>
                      </a:r>
                      <a:endParaRPr lang="ru-RU" sz="1200">
                        <a:effectLst/>
                      </a:endParaRPr>
                    </a:p>
                    <a:p>
                      <a:pPr algn="ctr">
                        <a:lnSpc>
                          <a:spcPct val="115000"/>
                        </a:lnSpc>
                        <a:spcAft>
                          <a:spcPts val="800"/>
                        </a:spcAft>
                      </a:pPr>
                      <a:r>
                        <a:rPr lang="en-GB" sz="1200">
                          <a:effectLst/>
                        </a:rPr>
                        <a:t>Karshi State University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GB" sz="1200">
                          <a:effectLst/>
                        </a:rPr>
                        <a:t>45 participants from Karshi State University, Karshi Institute of Engineering and Economics, Karshi brunch of Tashkent University of Information Technologies and HEIs of Surkhandarya region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tc>
                  <a:txBody>
                    <a:bodyPr/>
                    <a:lstStyle/>
                    <a:p>
                      <a:pPr algn="just">
                        <a:lnSpc>
                          <a:spcPct val="115000"/>
                        </a:lnSpc>
                        <a:spcAft>
                          <a:spcPts val="800"/>
                        </a:spcAft>
                      </a:pP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607" marR="57607" marT="0" marB="0"/>
                </a:tc>
                <a:extLst>
                  <a:ext uri="{0D108BD9-81ED-4DB2-BD59-A6C34878D82A}">
                    <a16:rowId xmlns:a16="http://schemas.microsoft.com/office/drawing/2014/main" val="798578722"/>
                  </a:ext>
                </a:extLst>
              </a:tr>
            </a:tbl>
          </a:graphicData>
        </a:graphic>
      </p:graphicFrame>
      <p:sp>
        <p:nvSpPr>
          <p:cNvPr id="5" name="Rectangle 1">
            <a:extLst>
              <a:ext uri="{FF2B5EF4-FFF2-40B4-BE49-F238E27FC236}">
                <a16:creationId xmlns:a16="http://schemas.microsoft.com/office/drawing/2014/main" id="{450F9162-17FF-429D-AFAE-8D2B74FF4919}"/>
              </a:ext>
            </a:extLst>
          </p:cNvPr>
          <p:cNvSpPr>
            <a:spLocks noChangeArrowheads="1"/>
          </p:cNvSpPr>
          <p:nvPr/>
        </p:nvSpPr>
        <p:spPr bwMode="auto">
          <a:xfrm>
            <a:off x="3953999" y="96261"/>
            <a:ext cx="40193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32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Karshi</a:t>
            </a:r>
            <a:r>
              <a:rPr kumimoji="0" lang="en-US" altLang="ru-RU" sz="32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State University</a:t>
            </a:r>
            <a:endParaRPr kumimoji="0" lang="en-US" altLang="ru-RU"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86666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27CBDE3B-408B-4A3B-85AA-656564FB3B14}"/>
              </a:ext>
            </a:extLst>
          </p:cNvPr>
          <p:cNvGraphicFramePr>
            <a:graphicFrameLocks noGrp="1"/>
          </p:cNvGraphicFramePr>
          <p:nvPr>
            <p:ph idx="1"/>
            <p:extLst>
              <p:ext uri="{D42A27DB-BD31-4B8C-83A1-F6EECF244321}">
                <p14:modId xmlns:p14="http://schemas.microsoft.com/office/powerpoint/2010/main" val="1451133560"/>
              </p:ext>
            </p:extLst>
          </p:nvPr>
        </p:nvGraphicFramePr>
        <p:xfrm>
          <a:off x="888997" y="1970145"/>
          <a:ext cx="10023475" cy="967042"/>
        </p:xfrm>
        <a:graphic>
          <a:graphicData uri="http://schemas.openxmlformats.org/drawingml/2006/table">
            <a:tbl>
              <a:tblPr firstRow="1" firstCol="1" bandRow="1" bandCol="1">
                <a:tableStyleId>{5C22544A-7EE6-4342-B048-85BDC9FD1C3A}</a:tableStyleId>
              </a:tblPr>
              <a:tblGrid>
                <a:gridCol w="811530">
                  <a:extLst>
                    <a:ext uri="{9D8B030D-6E8A-4147-A177-3AD203B41FA5}">
                      <a16:colId xmlns:a16="http://schemas.microsoft.com/office/drawing/2014/main" val="476797028"/>
                    </a:ext>
                  </a:extLst>
                </a:gridCol>
                <a:gridCol w="1414780">
                  <a:extLst>
                    <a:ext uri="{9D8B030D-6E8A-4147-A177-3AD203B41FA5}">
                      <a16:colId xmlns:a16="http://schemas.microsoft.com/office/drawing/2014/main" val="2849242458"/>
                    </a:ext>
                  </a:extLst>
                </a:gridCol>
                <a:gridCol w="762635">
                  <a:extLst>
                    <a:ext uri="{9D8B030D-6E8A-4147-A177-3AD203B41FA5}">
                      <a16:colId xmlns:a16="http://schemas.microsoft.com/office/drawing/2014/main" val="1852755531"/>
                    </a:ext>
                  </a:extLst>
                </a:gridCol>
                <a:gridCol w="3441065">
                  <a:extLst>
                    <a:ext uri="{9D8B030D-6E8A-4147-A177-3AD203B41FA5}">
                      <a16:colId xmlns:a16="http://schemas.microsoft.com/office/drawing/2014/main" val="139506508"/>
                    </a:ext>
                  </a:extLst>
                </a:gridCol>
                <a:gridCol w="989330">
                  <a:extLst>
                    <a:ext uri="{9D8B030D-6E8A-4147-A177-3AD203B41FA5}">
                      <a16:colId xmlns:a16="http://schemas.microsoft.com/office/drawing/2014/main" val="1360464109"/>
                    </a:ext>
                  </a:extLst>
                </a:gridCol>
                <a:gridCol w="1426210">
                  <a:extLst>
                    <a:ext uri="{9D8B030D-6E8A-4147-A177-3AD203B41FA5}">
                      <a16:colId xmlns:a16="http://schemas.microsoft.com/office/drawing/2014/main" val="314509719"/>
                    </a:ext>
                  </a:extLst>
                </a:gridCol>
                <a:gridCol w="1177925">
                  <a:extLst>
                    <a:ext uri="{9D8B030D-6E8A-4147-A177-3AD203B41FA5}">
                      <a16:colId xmlns:a16="http://schemas.microsoft.com/office/drawing/2014/main" val="3983971511"/>
                    </a:ext>
                  </a:extLst>
                </a:gridCol>
              </a:tblGrid>
              <a:tr h="0">
                <a:tc>
                  <a:txBody>
                    <a:bodyPr/>
                    <a:lstStyle/>
                    <a:p>
                      <a:pPr algn="just">
                        <a:lnSpc>
                          <a:spcPct val="115000"/>
                        </a:lnSpc>
                        <a:spcAft>
                          <a:spcPts val="800"/>
                        </a:spcAft>
                      </a:pPr>
                      <a:r>
                        <a:rPr lang="en-GB" sz="1400">
                          <a:effectLst/>
                        </a:rPr>
                        <a:t>26/10</a:t>
                      </a:r>
                      <a:r>
                        <a:rPr lang="en-US" sz="1400">
                          <a:effectLst/>
                        </a:rPr>
                        <a:t>/</a:t>
                      </a:r>
                      <a:r>
                        <a:rPr lang="en-GB" sz="1400">
                          <a:effectLst/>
                        </a:rPr>
                        <a:t>2017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Report in the Seminar of Natural Sciences Faculty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Karshi State University</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400" dirty="0">
                          <a:effectLst/>
                        </a:rPr>
                        <a:t>Report on Job shadowing event in Turin Polytechnic University (October 9-13, 2017)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400">
                          <a:effectLst/>
                        </a:rPr>
                        <a:t>A. Kurbanov</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24 participants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3388854"/>
                  </a:ext>
                </a:extLst>
              </a:tr>
            </a:tbl>
          </a:graphicData>
        </a:graphic>
      </p:graphicFrame>
      <p:graphicFrame>
        <p:nvGraphicFramePr>
          <p:cNvPr id="5" name="Таблица 4">
            <a:extLst>
              <a:ext uri="{FF2B5EF4-FFF2-40B4-BE49-F238E27FC236}">
                <a16:creationId xmlns:a16="http://schemas.microsoft.com/office/drawing/2014/main" id="{5A84FFF5-1FEF-404D-ABFB-A36144A19646}"/>
              </a:ext>
            </a:extLst>
          </p:cNvPr>
          <p:cNvGraphicFramePr>
            <a:graphicFrameLocks noGrp="1"/>
          </p:cNvGraphicFramePr>
          <p:nvPr>
            <p:extLst>
              <p:ext uri="{D42A27DB-BD31-4B8C-83A1-F6EECF244321}">
                <p14:modId xmlns:p14="http://schemas.microsoft.com/office/powerpoint/2010/main" val="2585628169"/>
              </p:ext>
            </p:extLst>
          </p:nvPr>
        </p:nvGraphicFramePr>
        <p:xfrm>
          <a:off x="954085" y="2735248"/>
          <a:ext cx="10153650" cy="866966"/>
        </p:xfrm>
        <a:graphic>
          <a:graphicData uri="http://schemas.openxmlformats.org/drawingml/2006/table">
            <a:tbl>
              <a:tblPr firstRow="1" firstCol="1" bandRow="1">
                <a:tableStyleId>{5C22544A-7EE6-4342-B048-85BDC9FD1C3A}</a:tableStyleId>
              </a:tblPr>
              <a:tblGrid>
                <a:gridCol w="10153650">
                  <a:extLst>
                    <a:ext uri="{9D8B030D-6E8A-4147-A177-3AD203B41FA5}">
                      <a16:colId xmlns:a16="http://schemas.microsoft.com/office/drawing/2014/main" val="3677735216"/>
                    </a:ext>
                  </a:extLst>
                </a:gridCol>
              </a:tblGrid>
              <a:tr h="515493">
                <a:tc>
                  <a:txBody>
                    <a:bodyPr/>
                    <a:lstStyle/>
                    <a:p>
                      <a:pPr algn="ctr">
                        <a:lnSpc>
                          <a:spcPct val="107000"/>
                        </a:lnSpc>
                        <a:spcAft>
                          <a:spcPts val="800"/>
                        </a:spcAft>
                      </a:pPr>
                      <a:r>
                        <a:rPr lang="en-GB" sz="2400" dirty="0">
                          <a:effectLst/>
                        </a:rPr>
                        <a:t> </a:t>
                      </a:r>
                      <a:endParaRPr lang="ru-RU" sz="2400" dirty="0">
                        <a:effectLst/>
                      </a:endParaRPr>
                    </a:p>
                    <a:p>
                      <a:pPr algn="ctr">
                        <a:lnSpc>
                          <a:spcPct val="107000"/>
                        </a:lnSpc>
                        <a:spcAft>
                          <a:spcPts val="800"/>
                        </a:spcAft>
                      </a:pPr>
                      <a:r>
                        <a:rPr lang="en-GB" sz="2400" dirty="0">
                          <a:effectLst/>
                        </a:rPr>
                        <a:t>UZDOC 2.0. Dissemination Report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9055255"/>
                  </a:ext>
                </a:extLst>
              </a:tr>
            </a:tbl>
          </a:graphicData>
        </a:graphic>
      </p:graphicFrame>
      <p:graphicFrame>
        <p:nvGraphicFramePr>
          <p:cNvPr id="6" name="Таблица 5">
            <a:extLst>
              <a:ext uri="{FF2B5EF4-FFF2-40B4-BE49-F238E27FC236}">
                <a16:creationId xmlns:a16="http://schemas.microsoft.com/office/drawing/2014/main" id="{1AA6F7B1-89CA-4A7D-A1D5-EAC16B208B1B}"/>
              </a:ext>
            </a:extLst>
          </p:cNvPr>
          <p:cNvGraphicFramePr>
            <a:graphicFrameLocks noGrp="1"/>
          </p:cNvGraphicFramePr>
          <p:nvPr>
            <p:extLst>
              <p:ext uri="{D42A27DB-BD31-4B8C-83A1-F6EECF244321}">
                <p14:modId xmlns:p14="http://schemas.microsoft.com/office/powerpoint/2010/main" val="4113114620"/>
              </p:ext>
            </p:extLst>
          </p:nvPr>
        </p:nvGraphicFramePr>
        <p:xfrm>
          <a:off x="823909" y="468848"/>
          <a:ext cx="10153650" cy="1457770"/>
        </p:xfrm>
        <a:graphic>
          <a:graphicData uri="http://schemas.openxmlformats.org/drawingml/2006/table">
            <a:tbl>
              <a:tblPr firstRow="1" firstCol="1" bandRow="1">
                <a:tableStyleId>{5C22544A-7EE6-4342-B048-85BDC9FD1C3A}</a:tableStyleId>
              </a:tblPr>
              <a:tblGrid>
                <a:gridCol w="811530">
                  <a:extLst>
                    <a:ext uri="{9D8B030D-6E8A-4147-A177-3AD203B41FA5}">
                      <a16:colId xmlns:a16="http://schemas.microsoft.com/office/drawing/2014/main" val="1331802442"/>
                    </a:ext>
                  </a:extLst>
                </a:gridCol>
                <a:gridCol w="881380">
                  <a:extLst>
                    <a:ext uri="{9D8B030D-6E8A-4147-A177-3AD203B41FA5}">
                      <a16:colId xmlns:a16="http://schemas.microsoft.com/office/drawing/2014/main" val="1520022695"/>
                    </a:ext>
                  </a:extLst>
                </a:gridCol>
                <a:gridCol w="1076325">
                  <a:extLst>
                    <a:ext uri="{9D8B030D-6E8A-4147-A177-3AD203B41FA5}">
                      <a16:colId xmlns:a16="http://schemas.microsoft.com/office/drawing/2014/main" val="3797370840"/>
                    </a:ext>
                  </a:extLst>
                </a:gridCol>
                <a:gridCol w="4500245">
                  <a:extLst>
                    <a:ext uri="{9D8B030D-6E8A-4147-A177-3AD203B41FA5}">
                      <a16:colId xmlns:a16="http://schemas.microsoft.com/office/drawing/2014/main" val="2711893835"/>
                    </a:ext>
                  </a:extLst>
                </a:gridCol>
                <a:gridCol w="1260475">
                  <a:extLst>
                    <a:ext uri="{9D8B030D-6E8A-4147-A177-3AD203B41FA5}">
                      <a16:colId xmlns:a16="http://schemas.microsoft.com/office/drawing/2014/main" val="639257817"/>
                    </a:ext>
                  </a:extLst>
                </a:gridCol>
                <a:gridCol w="899795">
                  <a:extLst>
                    <a:ext uri="{9D8B030D-6E8A-4147-A177-3AD203B41FA5}">
                      <a16:colId xmlns:a16="http://schemas.microsoft.com/office/drawing/2014/main" val="4165822432"/>
                    </a:ext>
                  </a:extLst>
                </a:gridCol>
                <a:gridCol w="723900">
                  <a:extLst>
                    <a:ext uri="{9D8B030D-6E8A-4147-A177-3AD203B41FA5}">
                      <a16:colId xmlns:a16="http://schemas.microsoft.com/office/drawing/2014/main" val="107669379"/>
                    </a:ext>
                  </a:extLst>
                </a:gridCol>
              </a:tblGrid>
              <a:tr h="0">
                <a:tc>
                  <a:txBody>
                    <a:bodyPr/>
                    <a:lstStyle/>
                    <a:p>
                      <a:pPr algn="ctr">
                        <a:lnSpc>
                          <a:spcPct val="115000"/>
                        </a:lnSpc>
                        <a:spcAft>
                          <a:spcPts val="800"/>
                        </a:spcAft>
                      </a:pPr>
                      <a:r>
                        <a:rPr lang="en-GB" sz="1400">
                          <a:effectLst/>
                        </a:rPr>
                        <a:t>Date</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400">
                          <a:effectLst/>
                        </a:rPr>
                        <a:t>Type of activity</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400">
                          <a:effectLst/>
                        </a:rPr>
                        <a:t>Location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400" dirty="0">
                          <a:effectLst/>
                        </a:rPr>
                        <a:t>Web link/additional information</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400">
                          <a:effectLst/>
                        </a:rPr>
                        <a:t>Responsible</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400">
                          <a:effectLst/>
                        </a:rPr>
                        <a:t>Total number of people reached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800"/>
                        </a:spcAft>
                      </a:pPr>
                      <a:r>
                        <a:rPr lang="en-GB" sz="1400" dirty="0">
                          <a:effectLst/>
                        </a:rPr>
                        <a:t>Impact &amp; additional benefits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2137240"/>
                  </a:ext>
                </a:extLst>
              </a:tr>
            </a:tbl>
          </a:graphicData>
        </a:graphic>
      </p:graphicFrame>
      <p:graphicFrame>
        <p:nvGraphicFramePr>
          <p:cNvPr id="7" name="Таблица 6">
            <a:extLst>
              <a:ext uri="{FF2B5EF4-FFF2-40B4-BE49-F238E27FC236}">
                <a16:creationId xmlns:a16="http://schemas.microsoft.com/office/drawing/2014/main" id="{F09F3533-F514-4EFB-91B9-BCA7DF3FBEA7}"/>
              </a:ext>
            </a:extLst>
          </p:cNvPr>
          <p:cNvGraphicFramePr>
            <a:graphicFrameLocks noGrp="1"/>
          </p:cNvGraphicFramePr>
          <p:nvPr>
            <p:extLst>
              <p:ext uri="{D42A27DB-BD31-4B8C-83A1-F6EECF244321}">
                <p14:modId xmlns:p14="http://schemas.microsoft.com/office/powerpoint/2010/main" val="2625018939"/>
              </p:ext>
            </p:extLst>
          </p:nvPr>
        </p:nvGraphicFramePr>
        <p:xfrm>
          <a:off x="166227" y="3689269"/>
          <a:ext cx="11859546" cy="3097651"/>
        </p:xfrm>
        <a:graphic>
          <a:graphicData uri="http://schemas.openxmlformats.org/drawingml/2006/table">
            <a:tbl>
              <a:tblPr firstRow="1" firstCol="1" bandRow="1">
                <a:tableStyleId>{5C22544A-7EE6-4342-B048-85BDC9FD1C3A}</a:tableStyleId>
              </a:tblPr>
              <a:tblGrid>
                <a:gridCol w="947874">
                  <a:extLst>
                    <a:ext uri="{9D8B030D-6E8A-4147-A177-3AD203B41FA5}">
                      <a16:colId xmlns:a16="http://schemas.microsoft.com/office/drawing/2014/main" val="2894654330"/>
                    </a:ext>
                  </a:extLst>
                </a:gridCol>
                <a:gridCol w="818821">
                  <a:extLst>
                    <a:ext uri="{9D8B030D-6E8A-4147-A177-3AD203B41FA5}">
                      <a16:colId xmlns:a16="http://schemas.microsoft.com/office/drawing/2014/main" val="3434553927"/>
                    </a:ext>
                  </a:extLst>
                </a:gridCol>
                <a:gridCol w="1082118">
                  <a:extLst>
                    <a:ext uri="{9D8B030D-6E8A-4147-A177-3AD203B41FA5}">
                      <a16:colId xmlns:a16="http://schemas.microsoft.com/office/drawing/2014/main" val="2526829172"/>
                    </a:ext>
                  </a:extLst>
                </a:gridCol>
                <a:gridCol w="5646449">
                  <a:extLst>
                    <a:ext uri="{9D8B030D-6E8A-4147-A177-3AD203B41FA5}">
                      <a16:colId xmlns:a16="http://schemas.microsoft.com/office/drawing/2014/main" val="3363776207"/>
                    </a:ext>
                  </a:extLst>
                </a:gridCol>
                <a:gridCol w="1051710">
                  <a:extLst>
                    <a:ext uri="{9D8B030D-6E8A-4147-A177-3AD203B41FA5}">
                      <a16:colId xmlns:a16="http://schemas.microsoft.com/office/drawing/2014/main" val="3738515281"/>
                    </a:ext>
                  </a:extLst>
                </a:gridCol>
                <a:gridCol w="735752">
                  <a:extLst>
                    <a:ext uri="{9D8B030D-6E8A-4147-A177-3AD203B41FA5}">
                      <a16:colId xmlns:a16="http://schemas.microsoft.com/office/drawing/2014/main" val="225616466"/>
                    </a:ext>
                  </a:extLst>
                </a:gridCol>
                <a:gridCol w="1576822">
                  <a:extLst>
                    <a:ext uri="{9D8B030D-6E8A-4147-A177-3AD203B41FA5}">
                      <a16:colId xmlns:a16="http://schemas.microsoft.com/office/drawing/2014/main" val="2778727446"/>
                    </a:ext>
                  </a:extLst>
                </a:gridCol>
              </a:tblGrid>
              <a:tr h="1235385">
                <a:tc>
                  <a:txBody>
                    <a:bodyPr/>
                    <a:lstStyle/>
                    <a:p>
                      <a:pPr algn="just">
                        <a:lnSpc>
                          <a:spcPct val="115000"/>
                        </a:lnSpc>
                        <a:spcAft>
                          <a:spcPts val="800"/>
                        </a:spcAft>
                      </a:pPr>
                      <a:r>
                        <a:rPr lang="en-GB" sz="1400">
                          <a:effectLst/>
                        </a:rPr>
                        <a:t>15/02/2018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Report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tabLst>
                          <a:tab pos="467360" algn="l"/>
                        </a:tabLst>
                      </a:pPr>
                      <a:r>
                        <a:rPr lang="en-GB" sz="1400">
                          <a:effectLst/>
                        </a:rPr>
                        <a:t>NamSU</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Presentation made during the International Relations Council meeting, it was about the description of result of the Tashkent meeting which held in February 5-9, 2018.  Also updated the ongoing activities of UZDOC 2.0 project and its significance.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err="1">
                          <a:effectLst/>
                        </a:rPr>
                        <a:t>Pulatkhon</a:t>
                      </a:r>
                      <a:r>
                        <a:rPr lang="en-GB" sz="1400" dirty="0">
                          <a:effectLst/>
                        </a:rPr>
                        <a:t> </a:t>
                      </a:r>
                      <a:r>
                        <a:rPr lang="en-GB" sz="1400" dirty="0" err="1">
                          <a:effectLst/>
                        </a:rPr>
                        <a:t>Lutfullayev</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400">
                          <a:effectLst/>
                        </a:rPr>
                        <a:t>Over 50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Raised teaching and administrative staff awareness about the project works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4264665"/>
                  </a:ext>
                </a:extLst>
              </a:tr>
              <a:tr h="1862266">
                <a:tc>
                  <a:txBody>
                    <a:bodyPr/>
                    <a:lstStyle/>
                    <a:p>
                      <a:pPr algn="just">
                        <a:lnSpc>
                          <a:spcPct val="115000"/>
                        </a:lnSpc>
                        <a:spcAft>
                          <a:spcPts val="800"/>
                        </a:spcAft>
                      </a:pPr>
                      <a:r>
                        <a:rPr lang="en-GB" sz="1400">
                          <a:effectLst/>
                        </a:rPr>
                        <a:t>25/04/2018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Report</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tabLst>
                          <a:tab pos="467360" algn="l"/>
                        </a:tabLst>
                      </a:pPr>
                      <a:r>
                        <a:rPr lang="en-GB" sz="1400">
                          <a:effectLst/>
                        </a:rPr>
                        <a:t>Peloponnese University, Greece.</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Briefly reported about the ongoing activities and significance of both UZDOC 1.0 and UZDOC 2.0 projects during the seminar of IMEP (Internationalization and Modernization of Education and Processes in Uzbekistan higher Education) project   which held in Peloponnese University in Greece, in 24-28 April, 2018.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Pulatkhon Lutfullayev</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400">
                          <a:effectLst/>
                        </a:rPr>
                        <a:t>Over 60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Raised teaching and administrative staff awareness about the project works in Greece and Uzbekistan.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2317199"/>
                  </a:ext>
                </a:extLst>
              </a:tr>
            </a:tbl>
          </a:graphicData>
        </a:graphic>
      </p:graphicFrame>
      <p:sp>
        <p:nvSpPr>
          <p:cNvPr id="8" name="Rectangle 1">
            <a:extLst>
              <a:ext uri="{FF2B5EF4-FFF2-40B4-BE49-F238E27FC236}">
                <a16:creationId xmlns:a16="http://schemas.microsoft.com/office/drawing/2014/main" id="{E19B610B-3212-41BB-AB54-15F78977D06C}"/>
              </a:ext>
            </a:extLst>
          </p:cNvPr>
          <p:cNvSpPr>
            <a:spLocks noChangeArrowheads="1"/>
          </p:cNvSpPr>
          <p:nvPr/>
        </p:nvSpPr>
        <p:spPr bwMode="auto">
          <a:xfrm>
            <a:off x="2581701" y="-86803"/>
            <a:ext cx="64270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66725" algn="l"/>
              </a:tabLst>
              <a:defRPr>
                <a:solidFill>
                  <a:schemeClr val="tx1"/>
                </a:solidFill>
                <a:latin typeface="Arial" panose="020B0604020202020204" pitchFamily="34" charset="0"/>
              </a:defRPr>
            </a:lvl1pPr>
            <a:lvl2pPr eaLnBrk="0" fontAlgn="base" hangingPunct="0">
              <a:spcBef>
                <a:spcPct val="0"/>
              </a:spcBef>
              <a:spcAft>
                <a:spcPct val="0"/>
              </a:spcAft>
              <a:tabLst>
                <a:tab pos="466725" algn="l"/>
              </a:tabLst>
              <a:defRPr>
                <a:solidFill>
                  <a:schemeClr val="tx1"/>
                </a:solidFill>
                <a:latin typeface="Arial" panose="020B0604020202020204" pitchFamily="34" charset="0"/>
              </a:defRPr>
            </a:lvl2pPr>
            <a:lvl3pPr eaLnBrk="0" fontAlgn="base" hangingPunct="0">
              <a:spcBef>
                <a:spcPct val="0"/>
              </a:spcBef>
              <a:spcAft>
                <a:spcPct val="0"/>
              </a:spcAft>
              <a:tabLst>
                <a:tab pos="466725" algn="l"/>
              </a:tabLst>
              <a:defRPr>
                <a:solidFill>
                  <a:schemeClr val="tx1"/>
                </a:solidFill>
                <a:latin typeface="Arial" panose="020B0604020202020204" pitchFamily="34" charset="0"/>
              </a:defRPr>
            </a:lvl3pPr>
            <a:lvl4pPr eaLnBrk="0" fontAlgn="base" hangingPunct="0">
              <a:spcBef>
                <a:spcPct val="0"/>
              </a:spcBef>
              <a:spcAft>
                <a:spcPct val="0"/>
              </a:spcAft>
              <a:tabLst>
                <a:tab pos="466725" algn="l"/>
              </a:tabLst>
              <a:defRPr>
                <a:solidFill>
                  <a:schemeClr val="tx1"/>
                </a:solidFill>
                <a:latin typeface="Arial" panose="020B0604020202020204" pitchFamily="34" charset="0"/>
              </a:defRPr>
            </a:lvl4pPr>
            <a:lvl5pPr eaLnBrk="0" fontAlgn="base" hangingPunct="0">
              <a:spcBef>
                <a:spcPct val="0"/>
              </a:spcBef>
              <a:spcAft>
                <a:spcPct val="0"/>
              </a:spcAft>
              <a:tabLst>
                <a:tab pos="466725" algn="l"/>
              </a:tabLst>
              <a:defRPr>
                <a:solidFill>
                  <a:schemeClr val="tx1"/>
                </a:solidFill>
                <a:latin typeface="Arial" panose="020B0604020202020204" pitchFamily="34" charset="0"/>
              </a:defRPr>
            </a:lvl5pPr>
            <a:lvl6pPr eaLnBrk="0" fontAlgn="base" hangingPunct="0">
              <a:spcBef>
                <a:spcPct val="0"/>
              </a:spcBef>
              <a:spcAft>
                <a:spcPct val="0"/>
              </a:spcAft>
              <a:tabLst>
                <a:tab pos="466725" algn="l"/>
              </a:tabLst>
              <a:defRPr>
                <a:solidFill>
                  <a:schemeClr val="tx1"/>
                </a:solidFill>
                <a:latin typeface="Arial" panose="020B0604020202020204" pitchFamily="34" charset="0"/>
              </a:defRPr>
            </a:lvl6pPr>
            <a:lvl7pPr eaLnBrk="0" fontAlgn="base" hangingPunct="0">
              <a:spcBef>
                <a:spcPct val="0"/>
              </a:spcBef>
              <a:spcAft>
                <a:spcPct val="0"/>
              </a:spcAft>
              <a:tabLst>
                <a:tab pos="466725" algn="l"/>
              </a:tabLst>
              <a:defRPr>
                <a:solidFill>
                  <a:schemeClr val="tx1"/>
                </a:solidFill>
                <a:latin typeface="Arial" panose="020B0604020202020204" pitchFamily="34" charset="0"/>
              </a:defRPr>
            </a:lvl7pPr>
            <a:lvl8pPr eaLnBrk="0" fontAlgn="base" hangingPunct="0">
              <a:spcBef>
                <a:spcPct val="0"/>
              </a:spcBef>
              <a:spcAft>
                <a:spcPct val="0"/>
              </a:spcAft>
              <a:tabLst>
                <a:tab pos="466725" algn="l"/>
              </a:tabLst>
              <a:defRPr>
                <a:solidFill>
                  <a:schemeClr val="tx1"/>
                </a:solidFill>
                <a:latin typeface="Arial" panose="020B0604020202020204" pitchFamily="34" charset="0"/>
              </a:defRPr>
            </a:lvl8pPr>
            <a:lvl9pPr eaLnBrk="0" fontAlgn="base" hangingPunct="0">
              <a:spcBef>
                <a:spcPct val="0"/>
              </a:spcBef>
              <a:spcAft>
                <a:spcPct val="0"/>
              </a:spcAft>
              <a:tabLst>
                <a:tab pos="4667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66725" algn="l"/>
              </a:tabLst>
            </a:pPr>
            <a:r>
              <a:rPr kumimoji="0" lang="en-GB" altLang="ru-RU"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Namangan State University (</a:t>
            </a:r>
            <a:r>
              <a:rPr kumimoji="0" lang="en-GB" altLang="ru-RU" sz="32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NamSU</a:t>
            </a:r>
            <a:r>
              <a:rPr kumimoji="0" lang="en-GB" altLang="ru-RU"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ru-RU"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97880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2EB1A06F-9B80-4321-A985-97C959F0C082}"/>
              </a:ext>
            </a:extLst>
          </p:cNvPr>
          <p:cNvGraphicFramePr>
            <a:graphicFrameLocks noGrp="1"/>
          </p:cNvGraphicFramePr>
          <p:nvPr>
            <p:ph idx="1"/>
            <p:extLst>
              <p:ext uri="{D42A27DB-BD31-4B8C-83A1-F6EECF244321}">
                <p14:modId xmlns:p14="http://schemas.microsoft.com/office/powerpoint/2010/main" val="608502013"/>
              </p:ext>
            </p:extLst>
          </p:nvPr>
        </p:nvGraphicFramePr>
        <p:xfrm>
          <a:off x="0" y="0"/>
          <a:ext cx="12192001" cy="6858001"/>
        </p:xfrm>
        <a:graphic>
          <a:graphicData uri="http://schemas.openxmlformats.org/drawingml/2006/table">
            <a:tbl>
              <a:tblPr firstRow="1" firstCol="1" bandRow="1">
                <a:tableStyleId>{5C22544A-7EE6-4342-B048-85BDC9FD1C3A}</a:tableStyleId>
              </a:tblPr>
              <a:tblGrid>
                <a:gridCol w="974445">
                  <a:extLst>
                    <a:ext uri="{9D8B030D-6E8A-4147-A177-3AD203B41FA5}">
                      <a16:colId xmlns:a16="http://schemas.microsoft.com/office/drawing/2014/main" val="1201041167"/>
                    </a:ext>
                  </a:extLst>
                </a:gridCol>
                <a:gridCol w="841774">
                  <a:extLst>
                    <a:ext uri="{9D8B030D-6E8A-4147-A177-3AD203B41FA5}">
                      <a16:colId xmlns:a16="http://schemas.microsoft.com/office/drawing/2014/main" val="420531768"/>
                    </a:ext>
                  </a:extLst>
                </a:gridCol>
                <a:gridCol w="1112454">
                  <a:extLst>
                    <a:ext uri="{9D8B030D-6E8A-4147-A177-3AD203B41FA5}">
                      <a16:colId xmlns:a16="http://schemas.microsoft.com/office/drawing/2014/main" val="3122560834"/>
                    </a:ext>
                  </a:extLst>
                </a:gridCol>
                <a:gridCol w="5804735">
                  <a:extLst>
                    <a:ext uri="{9D8B030D-6E8A-4147-A177-3AD203B41FA5}">
                      <a16:colId xmlns:a16="http://schemas.microsoft.com/office/drawing/2014/main" val="1683514446"/>
                    </a:ext>
                  </a:extLst>
                </a:gridCol>
                <a:gridCol w="1081192">
                  <a:extLst>
                    <a:ext uri="{9D8B030D-6E8A-4147-A177-3AD203B41FA5}">
                      <a16:colId xmlns:a16="http://schemas.microsoft.com/office/drawing/2014/main" val="1861014597"/>
                    </a:ext>
                  </a:extLst>
                </a:gridCol>
                <a:gridCol w="756376">
                  <a:extLst>
                    <a:ext uri="{9D8B030D-6E8A-4147-A177-3AD203B41FA5}">
                      <a16:colId xmlns:a16="http://schemas.microsoft.com/office/drawing/2014/main" val="3359704749"/>
                    </a:ext>
                  </a:extLst>
                </a:gridCol>
                <a:gridCol w="1621025">
                  <a:extLst>
                    <a:ext uri="{9D8B030D-6E8A-4147-A177-3AD203B41FA5}">
                      <a16:colId xmlns:a16="http://schemas.microsoft.com/office/drawing/2014/main" val="2867537113"/>
                    </a:ext>
                  </a:extLst>
                </a:gridCol>
              </a:tblGrid>
              <a:tr h="1529431">
                <a:tc>
                  <a:txBody>
                    <a:bodyPr/>
                    <a:lstStyle/>
                    <a:p>
                      <a:pPr algn="just">
                        <a:lnSpc>
                          <a:spcPct val="115000"/>
                        </a:lnSpc>
                        <a:spcAft>
                          <a:spcPts val="800"/>
                        </a:spcAft>
                      </a:pPr>
                      <a:r>
                        <a:rPr lang="en-GB" sz="1200">
                          <a:effectLst/>
                        </a:rPr>
                        <a:t>23/05/2018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tabLst>
                          <a:tab pos="467360" algn="l"/>
                        </a:tabLst>
                      </a:pPr>
                      <a:r>
                        <a:rPr lang="en-GB" sz="1200">
                          <a:effectLst/>
                        </a:rPr>
                        <a:t>NamSU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Briefly reported about the ongoing activities and significance of both UZDOC 1.0 and UZDOC 2.0 projects during the seminar of the 3rd Project Consortium meeting which held in University of Turin in Italy.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Pulatkhon Lutfullayev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07000"/>
                        </a:lnSpc>
                        <a:spcAft>
                          <a:spcPts val="800"/>
                        </a:spcAft>
                      </a:pPr>
                      <a:r>
                        <a:rPr lang="en-GB" sz="1200">
                          <a:effectLst/>
                        </a:rPr>
                        <a:t>Over 60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Raised teaching and administrative staff awareness about the project works in Latvia and Uzbekistan.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extLst>
                  <a:ext uri="{0D108BD9-81ED-4DB2-BD59-A6C34878D82A}">
                    <a16:rowId xmlns:a16="http://schemas.microsoft.com/office/drawing/2014/main" val="232904047"/>
                  </a:ext>
                </a:extLst>
              </a:tr>
              <a:tr h="1014190">
                <a:tc>
                  <a:txBody>
                    <a:bodyPr/>
                    <a:lstStyle/>
                    <a:p>
                      <a:pPr algn="just">
                        <a:lnSpc>
                          <a:spcPct val="115000"/>
                        </a:lnSpc>
                        <a:spcAft>
                          <a:spcPts val="800"/>
                        </a:spcAft>
                      </a:pPr>
                      <a:r>
                        <a:rPr lang="en-GB" sz="1200">
                          <a:effectLst/>
                        </a:rPr>
                        <a:t>30/05/2018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tabLst>
                          <a:tab pos="467360" algn="l"/>
                        </a:tabLst>
                      </a:pPr>
                      <a:r>
                        <a:rPr lang="en-GB" sz="1200">
                          <a:effectLst/>
                        </a:rPr>
                        <a:t>NamSU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dirty="0">
                          <a:effectLst/>
                        </a:rPr>
                        <a:t>Presentation made during the International Relations Council meeting, it was about the description of result of the Nukus meeting which held in June 20, 2018.  Also updated the ongoing activities of UZDOC 2.0 project and its significance.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Pulatkhon Lutfullayev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07000"/>
                        </a:lnSpc>
                        <a:spcAft>
                          <a:spcPts val="800"/>
                        </a:spcAft>
                      </a:pPr>
                      <a:r>
                        <a:rPr lang="en-GB" sz="1200">
                          <a:effectLst/>
                        </a:rPr>
                        <a:t>Over 20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Raised teaching and administrative staff awareness about the project works.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extLst>
                  <a:ext uri="{0D108BD9-81ED-4DB2-BD59-A6C34878D82A}">
                    <a16:rowId xmlns:a16="http://schemas.microsoft.com/office/drawing/2014/main" val="952860412"/>
                  </a:ext>
                </a:extLst>
              </a:tr>
              <a:tr h="1014190">
                <a:tc>
                  <a:txBody>
                    <a:bodyPr/>
                    <a:lstStyle/>
                    <a:p>
                      <a:pPr algn="just">
                        <a:lnSpc>
                          <a:spcPct val="115000"/>
                        </a:lnSpc>
                        <a:spcAft>
                          <a:spcPts val="800"/>
                        </a:spcAft>
                      </a:pPr>
                      <a:r>
                        <a:rPr lang="en-GB" sz="1200">
                          <a:effectLst/>
                        </a:rPr>
                        <a:t>26/06/2018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NamSU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dirty="0">
                          <a:effectLst/>
                        </a:rPr>
                        <a:t>Presentation made during the International Relations Council meeting, it was about the description of result of the Nukus meeting which held in June 20, 2018.  Also updated the ongoing activities of UZDOC 2.0 project and its significance.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Pulatkhon Lutfullayev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07000"/>
                        </a:lnSpc>
                        <a:spcAft>
                          <a:spcPts val="800"/>
                        </a:spcAft>
                      </a:pPr>
                      <a:r>
                        <a:rPr lang="en-GB" sz="1200">
                          <a:effectLst/>
                        </a:rPr>
                        <a:t>Over 20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Raised teaching and administrative staff awareness about the project works.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extLst>
                  <a:ext uri="{0D108BD9-81ED-4DB2-BD59-A6C34878D82A}">
                    <a16:rowId xmlns:a16="http://schemas.microsoft.com/office/drawing/2014/main" val="1389532088"/>
                  </a:ext>
                </a:extLst>
              </a:tr>
              <a:tr h="1271810">
                <a:tc>
                  <a:txBody>
                    <a:bodyPr/>
                    <a:lstStyle/>
                    <a:p>
                      <a:pPr algn="just">
                        <a:lnSpc>
                          <a:spcPct val="115000"/>
                        </a:lnSpc>
                        <a:spcAft>
                          <a:spcPts val="800"/>
                        </a:spcAft>
                      </a:pPr>
                      <a:r>
                        <a:rPr lang="en-GB" sz="1200">
                          <a:effectLst/>
                        </a:rPr>
                        <a:t>28/09/2018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NamSU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dirty="0">
                          <a:effectLst/>
                        </a:rPr>
                        <a:t>Presentation made during the International Relations Council meeting, it was about the description of result of the UZDOC 2.0 job shadowing session which held in University of Granada, Spain, September 3-7, 2018. Also updated the ongoing activities of UZDOC 2.0 project and its significance.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Pulatkhon Lutfullayev and Dilmurod Boytillayev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07000"/>
                        </a:lnSpc>
                        <a:spcAft>
                          <a:spcPts val="800"/>
                        </a:spcAft>
                      </a:pPr>
                      <a:r>
                        <a:rPr lang="en-GB" sz="1200">
                          <a:effectLst/>
                        </a:rPr>
                        <a:t>Over 50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Raised teaching and administrative staff awareness about the project works.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extLst>
                  <a:ext uri="{0D108BD9-81ED-4DB2-BD59-A6C34878D82A}">
                    <a16:rowId xmlns:a16="http://schemas.microsoft.com/office/drawing/2014/main" val="3541873884"/>
                  </a:ext>
                </a:extLst>
              </a:tr>
              <a:tr h="1014190">
                <a:tc>
                  <a:txBody>
                    <a:bodyPr/>
                    <a:lstStyle/>
                    <a:p>
                      <a:pPr algn="just">
                        <a:lnSpc>
                          <a:spcPct val="115000"/>
                        </a:lnSpc>
                        <a:spcAft>
                          <a:spcPts val="800"/>
                        </a:spcAft>
                      </a:pPr>
                      <a:r>
                        <a:rPr lang="en-GB" sz="1200">
                          <a:effectLst/>
                        </a:rPr>
                        <a:t>11/10/2018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NamSU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Presentation made during the International Relations Council meeting, it was about the description of result of the of UZDOC 2.0 Consortium meeting no. 4 and Roundtable discussion with business &amp; industry representatives from Uzbekistan which held in Tashkent Financial Institute.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dirty="0" err="1">
                          <a:effectLst/>
                        </a:rPr>
                        <a:t>Pulatkhon</a:t>
                      </a:r>
                      <a:r>
                        <a:rPr lang="en-GB" sz="1200" dirty="0">
                          <a:effectLst/>
                        </a:rPr>
                        <a:t> </a:t>
                      </a:r>
                      <a:r>
                        <a:rPr lang="en-GB" sz="1200" dirty="0" err="1">
                          <a:effectLst/>
                        </a:rPr>
                        <a:t>Lutfullayev</a:t>
                      </a:r>
                      <a:r>
                        <a:rPr lang="en-GB"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07000"/>
                        </a:lnSpc>
                        <a:spcAft>
                          <a:spcPts val="800"/>
                        </a:spcAft>
                      </a:pPr>
                      <a:r>
                        <a:rPr lang="en-GB" sz="1200">
                          <a:effectLst/>
                        </a:rPr>
                        <a:t>Over 50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Raised teaching and administrative staff awareness about the project works.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extLst>
                  <a:ext uri="{0D108BD9-81ED-4DB2-BD59-A6C34878D82A}">
                    <a16:rowId xmlns:a16="http://schemas.microsoft.com/office/drawing/2014/main" val="1617448641"/>
                  </a:ext>
                </a:extLst>
              </a:tr>
              <a:tr h="1014190">
                <a:tc>
                  <a:txBody>
                    <a:bodyPr/>
                    <a:lstStyle/>
                    <a:p>
                      <a:pPr algn="just">
                        <a:lnSpc>
                          <a:spcPct val="115000"/>
                        </a:lnSpc>
                        <a:spcAft>
                          <a:spcPts val="800"/>
                        </a:spcAft>
                      </a:pPr>
                      <a:r>
                        <a:rPr lang="en-GB" sz="1200">
                          <a:effectLst/>
                        </a:rPr>
                        <a:t>26/12/2018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Presentation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NamSU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Partly presented about the UZDOC 2.0 project as an international project which the PhD dissertation written, during Pulatkhon Lutfullayev’s PhD dissertation defence session.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a:effectLst/>
                        </a:rPr>
                        <a:t>Pulatkhon Lutfullayev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07000"/>
                        </a:lnSpc>
                        <a:spcAft>
                          <a:spcPts val="800"/>
                        </a:spcAft>
                      </a:pPr>
                      <a:r>
                        <a:rPr lang="en-GB" sz="1200">
                          <a:effectLst/>
                        </a:rPr>
                        <a:t>Over 100</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tc>
                  <a:txBody>
                    <a:bodyPr/>
                    <a:lstStyle/>
                    <a:p>
                      <a:pPr algn="just">
                        <a:lnSpc>
                          <a:spcPct val="115000"/>
                        </a:lnSpc>
                        <a:spcAft>
                          <a:spcPts val="800"/>
                        </a:spcAft>
                      </a:pPr>
                      <a:r>
                        <a:rPr lang="en-GB" sz="1200" dirty="0">
                          <a:effectLst/>
                        </a:rPr>
                        <a:t>Raised teaching and administrative staff awareness about the project works.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147" marR="58147" marT="0" marB="0"/>
                </a:tc>
                <a:extLst>
                  <a:ext uri="{0D108BD9-81ED-4DB2-BD59-A6C34878D82A}">
                    <a16:rowId xmlns:a16="http://schemas.microsoft.com/office/drawing/2014/main" val="2143702614"/>
                  </a:ext>
                </a:extLst>
              </a:tr>
            </a:tbl>
          </a:graphicData>
        </a:graphic>
      </p:graphicFrame>
    </p:spTree>
    <p:extLst>
      <p:ext uri="{BB962C8B-B14F-4D97-AF65-F5344CB8AC3E}">
        <p14:creationId xmlns:p14="http://schemas.microsoft.com/office/powerpoint/2010/main" val="1810429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F8E17DDB-5047-4C41-B12C-1DECE09E994E}"/>
              </a:ext>
            </a:extLst>
          </p:cNvPr>
          <p:cNvGraphicFramePr>
            <a:graphicFrameLocks noGrp="1"/>
          </p:cNvGraphicFramePr>
          <p:nvPr>
            <p:ph idx="1"/>
            <p:extLst>
              <p:ext uri="{D42A27DB-BD31-4B8C-83A1-F6EECF244321}">
                <p14:modId xmlns:p14="http://schemas.microsoft.com/office/powerpoint/2010/main" val="1867944527"/>
              </p:ext>
            </p:extLst>
          </p:nvPr>
        </p:nvGraphicFramePr>
        <p:xfrm>
          <a:off x="255586" y="702659"/>
          <a:ext cx="11680827" cy="6155341"/>
        </p:xfrm>
        <a:graphic>
          <a:graphicData uri="http://schemas.openxmlformats.org/drawingml/2006/table">
            <a:tbl>
              <a:tblPr firstRow="1" firstCol="1" bandRow="1">
                <a:tableStyleId>{5C22544A-7EE6-4342-B048-85BDC9FD1C3A}</a:tableStyleId>
              </a:tblPr>
              <a:tblGrid>
                <a:gridCol w="925372">
                  <a:extLst>
                    <a:ext uri="{9D8B030D-6E8A-4147-A177-3AD203B41FA5}">
                      <a16:colId xmlns:a16="http://schemas.microsoft.com/office/drawing/2014/main" val="3629547807"/>
                    </a:ext>
                  </a:extLst>
                </a:gridCol>
                <a:gridCol w="986195">
                  <a:extLst>
                    <a:ext uri="{9D8B030D-6E8A-4147-A177-3AD203B41FA5}">
                      <a16:colId xmlns:a16="http://schemas.microsoft.com/office/drawing/2014/main" val="3515107985"/>
                    </a:ext>
                  </a:extLst>
                </a:gridCol>
                <a:gridCol w="737112">
                  <a:extLst>
                    <a:ext uri="{9D8B030D-6E8A-4147-A177-3AD203B41FA5}">
                      <a16:colId xmlns:a16="http://schemas.microsoft.com/office/drawing/2014/main" val="3120300877"/>
                    </a:ext>
                  </a:extLst>
                </a:gridCol>
                <a:gridCol w="5542093">
                  <a:extLst>
                    <a:ext uri="{9D8B030D-6E8A-4147-A177-3AD203B41FA5}">
                      <a16:colId xmlns:a16="http://schemas.microsoft.com/office/drawing/2014/main" val="3781225972"/>
                    </a:ext>
                  </a:extLst>
                </a:gridCol>
                <a:gridCol w="1026742">
                  <a:extLst>
                    <a:ext uri="{9D8B030D-6E8A-4147-A177-3AD203B41FA5}">
                      <a16:colId xmlns:a16="http://schemas.microsoft.com/office/drawing/2014/main" val="3553596057"/>
                    </a:ext>
                  </a:extLst>
                </a:gridCol>
                <a:gridCol w="1128837">
                  <a:extLst>
                    <a:ext uri="{9D8B030D-6E8A-4147-A177-3AD203B41FA5}">
                      <a16:colId xmlns:a16="http://schemas.microsoft.com/office/drawing/2014/main" val="1848515438"/>
                    </a:ext>
                  </a:extLst>
                </a:gridCol>
                <a:gridCol w="1334476">
                  <a:extLst>
                    <a:ext uri="{9D8B030D-6E8A-4147-A177-3AD203B41FA5}">
                      <a16:colId xmlns:a16="http://schemas.microsoft.com/office/drawing/2014/main" val="3104838615"/>
                    </a:ext>
                  </a:extLst>
                </a:gridCol>
              </a:tblGrid>
              <a:tr h="242489">
                <a:tc gridSpan="7">
                  <a:txBody>
                    <a:bodyPr/>
                    <a:lstStyle/>
                    <a:p>
                      <a:pPr algn="ctr">
                        <a:lnSpc>
                          <a:spcPct val="107000"/>
                        </a:lnSpc>
                        <a:spcAft>
                          <a:spcPts val="0"/>
                        </a:spcAft>
                      </a:pPr>
                      <a:r>
                        <a:rPr lang="en-GB" sz="1200">
                          <a:effectLst/>
                        </a:rPr>
                        <a:t>UZDOC 2.0. Dissemination 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441041335"/>
                  </a:ext>
                </a:extLst>
              </a:tr>
              <a:tr h="450328">
                <a:tc>
                  <a:txBody>
                    <a:bodyPr/>
                    <a:lstStyle/>
                    <a:p>
                      <a:pPr algn="ctr">
                        <a:lnSpc>
                          <a:spcPct val="107000"/>
                        </a:lnSpc>
                        <a:spcAft>
                          <a:spcPts val="0"/>
                        </a:spcAft>
                      </a:pPr>
                      <a:r>
                        <a:rPr lang="en-GB" sz="1200">
                          <a:effectLst/>
                        </a:rPr>
                        <a:t>Date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Type of activity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Location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Web link/additional information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Responsible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Total number of people reached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Impact &amp; additional benefits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extLst>
                  <a:ext uri="{0D108BD9-81ED-4DB2-BD59-A6C34878D82A}">
                    <a16:rowId xmlns:a16="http://schemas.microsoft.com/office/drawing/2014/main" val="3343153520"/>
                  </a:ext>
                </a:extLst>
              </a:tr>
              <a:tr h="3013937">
                <a:tc>
                  <a:txBody>
                    <a:bodyPr/>
                    <a:lstStyle/>
                    <a:p>
                      <a:pPr algn="ctr">
                        <a:lnSpc>
                          <a:spcPct val="107000"/>
                        </a:lnSpc>
                        <a:spcAft>
                          <a:spcPts val="0"/>
                        </a:spcAft>
                      </a:pPr>
                      <a:r>
                        <a:rPr lang="en-GB" sz="1200">
                          <a:effectLst/>
                        </a:rPr>
                        <a:t>31/01/2018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US" sz="1200">
                          <a:effectLst/>
                        </a:rPr>
                        <a:t>Scientific-practical seminar</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TIF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marR="21590" algn="just">
                        <a:lnSpc>
                          <a:spcPct val="107000"/>
                        </a:lnSpc>
                        <a:spcAft>
                          <a:spcPts val="0"/>
                        </a:spcAft>
                        <a:tabLst>
                          <a:tab pos="4675505" algn="l"/>
                        </a:tabLst>
                      </a:pPr>
                      <a:r>
                        <a:rPr lang="en-GB" sz="1200" dirty="0">
                          <a:effectLst/>
                        </a:rPr>
                        <a:t>The organization </a:t>
                      </a:r>
                      <a:r>
                        <a:rPr lang="en-US" sz="1200" dirty="0">
                          <a:effectLst/>
                        </a:rPr>
                        <a:t>scientific-practical seminar</a:t>
                      </a:r>
                      <a:r>
                        <a:rPr lang="en-GB" sz="1200" dirty="0">
                          <a:effectLst/>
                        </a:rPr>
                        <a:t> under </a:t>
                      </a:r>
                      <a:r>
                        <a:rPr lang="en-GB" sz="1200" dirty="0" err="1">
                          <a:effectLst/>
                        </a:rPr>
                        <a:t>UzDoc</a:t>
                      </a:r>
                      <a:r>
                        <a:rPr lang="en-GB" sz="1200" dirty="0">
                          <a:effectLst/>
                        </a:rPr>
                        <a:t>: 2.0 projects theme of </a:t>
                      </a:r>
                      <a:r>
                        <a:rPr lang="en-GB" sz="1200" u="none" strike="noStrike" dirty="0">
                          <a:effectLst/>
                          <a:hlinkClick r:id="rId2"/>
                        </a:rPr>
                        <a:t>“Research and economic development: modern approaches, skills and opportunities for international cooperation”</a:t>
                      </a:r>
                      <a:r>
                        <a:rPr lang="en-GB" sz="1200" dirty="0">
                          <a:effectLst/>
                        </a:rPr>
                        <a:t>. </a:t>
                      </a:r>
                      <a:r>
                        <a:rPr lang="en-US" sz="1200" dirty="0">
                          <a:effectLst/>
                        </a:rPr>
                        <a:t>On January 31, 2018, at the Tashkent Institute of Finance was organized the theme: “Research and Economic Development: Contemporary Approaches, News and International Cooperation” scientific-practical seminar in partnership with the Ministry of Higher and Secondary Special Education.</a:t>
                      </a:r>
                      <a:endParaRPr lang="ru-RU" sz="1200" dirty="0">
                        <a:effectLst/>
                      </a:endParaRPr>
                    </a:p>
                    <a:p>
                      <a:pPr marR="21590" algn="just">
                        <a:lnSpc>
                          <a:spcPct val="107000"/>
                        </a:lnSpc>
                        <a:spcAft>
                          <a:spcPts val="0"/>
                        </a:spcAft>
                        <a:tabLst>
                          <a:tab pos="4675505" algn="l"/>
                        </a:tabLst>
                      </a:pPr>
                      <a:r>
                        <a:rPr lang="en-US" sz="1200" dirty="0">
                          <a:effectLst/>
                        </a:rPr>
                        <a:t>At the opening ceremony of the scientific-practical seminar, the rector of the Tashkent Institute of Finance Professor </a:t>
                      </a:r>
                      <a:r>
                        <a:rPr lang="en-US" sz="1200" dirty="0" err="1">
                          <a:effectLst/>
                        </a:rPr>
                        <a:t>N.Haydarov</a:t>
                      </a:r>
                      <a:r>
                        <a:rPr lang="en-US" sz="1200" dirty="0">
                          <a:effectLst/>
                        </a:rPr>
                        <a:t>, he has spoken about the reforms of last years in the higher education system of Uzbekistan, for example including the further development of scientific research activities, to make integration of science, education and production and publication of scientific articles on the results of scientific researches.</a:t>
                      </a:r>
                      <a:endParaRPr lang="ru-RU" sz="1200" dirty="0">
                        <a:effectLst/>
                      </a:endParaRPr>
                    </a:p>
                    <a:p>
                      <a:pPr marR="21590" algn="just">
                        <a:lnSpc>
                          <a:spcPct val="107000"/>
                        </a:lnSpc>
                        <a:spcAft>
                          <a:spcPts val="0"/>
                        </a:spcAft>
                        <a:tabLst>
                          <a:tab pos="4675505" algn="l"/>
                        </a:tabLst>
                      </a:pPr>
                      <a:r>
                        <a:rPr lang="en-US" sz="1200" dirty="0">
                          <a:effectLst/>
                        </a:rPr>
                        <a:t>After that, the head of the department of the Ministry of Higher and Secondary Specialized Education </a:t>
                      </a:r>
                      <a:r>
                        <a:rPr lang="en-US" sz="1200" dirty="0" err="1">
                          <a:effectLst/>
                        </a:rPr>
                        <a:t>B.Ismailov</a:t>
                      </a:r>
                      <a:r>
                        <a:rPr lang="en-US" sz="1200" dirty="0">
                          <a:effectLst/>
                        </a:rPr>
                        <a:t> made a presentation that about the implementation of the recommendations and recommendations made during this scientific-practical seminar in each higher education institution.</a:t>
                      </a:r>
                      <a:endParaRPr lang="ru-RU" sz="1200" dirty="0">
                        <a:effectLst/>
                      </a:endParaRPr>
                    </a:p>
                    <a:p>
                      <a:pPr marR="21590" algn="just">
                        <a:lnSpc>
                          <a:spcPct val="107000"/>
                        </a:lnSpc>
                        <a:spcAft>
                          <a:spcPts val="0"/>
                        </a:spcAft>
                        <a:tabLst>
                          <a:tab pos="4675505" algn="l"/>
                        </a:tabLst>
                      </a:pPr>
                      <a:r>
                        <a:rPr lang="en-US" sz="1200" u="none" strike="noStrike" dirty="0">
                          <a:effectLst/>
                          <a:hlinkClick r:id="rId2"/>
                        </a:rPr>
                        <a:t>http://www.tfi.uz/index.php/en/2016-10-17-07-04-31/event/3289-semin02yen</a:t>
                      </a: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J.Karimkulov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dirty="0">
                          <a:effectLst/>
                        </a:rPr>
                        <a:t>over  258 (</a:t>
                      </a:r>
                      <a:r>
                        <a:rPr lang="en-US" sz="1200" dirty="0">
                          <a:effectLst/>
                        </a:rPr>
                        <a:t>doctoral students, </a:t>
                      </a:r>
                      <a:r>
                        <a:rPr lang="en-GB" sz="1200" dirty="0">
                          <a:effectLst/>
                        </a:rPr>
                        <a:t>teachers)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marR="21590" algn="ctr">
                        <a:lnSpc>
                          <a:spcPct val="107000"/>
                        </a:lnSpc>
                        <a:spcAft>
                          <a:spcPts val="0"/>
                        </a:spcAft>
                        <a:tabLst>
                          <a:tab pos="4675505" algn="l"/>
                        </a:tabLst>
                      </a:pPr>
                      <a:r>
                        <a:rPr lang="en-US" sz="1200" dirty="0">
                          <a:effectLst/>
                        </a:rPr>
                        <a:t>At the end of the scientific-seminar was planned that each small groups make presentation their project on the basis of their knowledge.</a:t>
                      </a:r>
                      <a:endParaRPr lang="ru-RU" sz="1200" dirty="0">
                        <a:effectLst/>
                      </a:endParaRPr>
                    </a:p>
                    <a:p>
                      <a:pPr algn="ctr">
                        <a:lnSpc>
                          <a:spcPct val="107000"/>
                        </a:lnSpc>
                        <a:spcAft>
                          <a:spcPts val="0"/>
                        </a:spcAft>
                      </a:pP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extLst>
                  <a:ext uri="{0D108BD9-81ED-4DB2-BD59-A6C34878D82A}">
                    <a16:rowId xmlns:a16="http://schemas.microsoft.com/office/drawing/2014/main" val="3571403351"/>
                  </a:ext>
                </a:extLst>
              </a:tr>
              <a:tr h="1987358">
                <a:tc>
                  <a:txBody>
                    <a:bodyPr/>
                    <a:lstStyle/>
                    <a:p>
                      <a:pPr algn="ctr">
                        <a:lnSpc>
                          <a:spcPct val="107000"/>
                        </a:lnSpc>
                        <a:spcAft>
                          <a:spcPts val="0"/>
                        </a:spcAft>
                      </a:pPr>
                      <a:r>
                        <a:rPr lang="en-GB" sz="1200" dirty="0">
                          <a:effectLst/>
                        </a:rPr>
                        <a:t>01/02/2018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US" sz="1200" dirty="0">
                          <a:effectLst/>
                        </a:rPr>
                        <a:t>Seminar-training</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TIF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marR="21590" algn="just">
                        <a:lnSpc>
                          <a:spcPct val="107000"/>
                        </a:lnSpc>
                        <a:spcAft>
                          <a:spcPts val="0"/>
                        </a:spcAft>
                        <a:tabLst>
                          <a:tab pos="4675505" algn="l"/>
                        </a:tabLst>
                      </a:pPr>
                      <a:r>
                        <a:rPr lang="en-US" sz="1200" dirty="0">
                          <a:effectLst/>
                        </a:rPr>
                        <a:t>TIF organized a seminar-training on February 1, 2018, in the Tashkent Institute of Finance in order to establish cooperation with foreign Universities about improve doctoral education. In Tashkent Institute of Finance, in order to improve partnership with foreign higher educational institutions, in 1st of February, International Relations Department organized seminar-training.  This seminar-training was opened by </a:t>
                      </a:r>
                      <a:r>
                        <a:rPr lang="en-US" sz="1200" dirty="0" err="1">
                          <a:effectLst/>
                        </a:rPr>
                        <a:t>J.Karimkulov</a:t>
                      </a:r>
                      <a:r>
                        <a:rPr lang="en-US" sz="1200" dirty="0">
                          <a:effectLst/>
                        </a:rPr>
                        <a:t>, the Vice-rector TIF, and Azeem Mohammad, the Campus director of Australian Charles Sturt University, presented his presentation about the training </a:t>
                      </a:r>
                      <a:r>
                        <a:rPr lang="en-US" sz="1200" dirty="0" err="1">
                          <a:effectLst/>
                        </a:rPr>
                        <a:t>centre</a:t>
                      </a:r>
                      <a:r>
                        <a:rPr lang="en-US" sz="1200" dirty="0">
                          <a:effectLst/>
                        </a:rPr>
                        <a:t>, which can help to gain bachelor, master's and PhD's degrees in Brisbane, Melbourne, Sydney. </a:t>
                      </a:r>
                      <a:endParaRPr lang="ru-RU" sz="1200" dirty="0">
                        <a:effectLst/>
                      </a:endParaRPr>
                    </a:p>
                    <a:p>
                      <a:pPr marR="21590" algn="ctr">
                        <a:lnSpc>
                          <a:spcPct val="107000"/>
                        </a:lnSpc>
                        <a:spcAft>
                          <a:spcPts val="0"/>
                        </a:spcAft>
                        <a:tabLst>
                          <a:tab pos="4675505" algn="l"/>
                        </a:tabLst>
                      </a:pPr>
                      <a:r>
                        <a:rPr lang="en-US" sz="1200" u="sng" dirty="0">
                          <a:effectLst/>
                          <a:hlinkClick r:id="rId3"/>
                        </a:rPr>
                        <a:t>http://www.tfi.uz/index.php/en/2016-10-17-07-04-31/event/3294-seminr02yen1</a:t>
                      </a: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J.Karimkulov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algn="ctr">
                        <a:lnSpc>
                          <a:spcPct val="107000"/>
                        </a:lnSpc>
                        <a:spcAft>
                          <a:spcPts val="0"/>
                        </a:spcAft>
                      </a:pPr>
                      <a:r>
                        <a:rPr lang="en-GB" sz="1200">
                          <a:effectLst/>
                        </a:rPr>
                        <a:t>over  48 (</a:t>
                      </a:r>
                      <a:r>
                        <a:rPr lang="en-US" sz="1200">
                          <a:effectLst/>
                        </a:rPr>
                        <a:t>doctoral students, </a:t>
                      </a:r>
                      <a:r>
                        <a:rPr lang="en-GB" sz="1200">
                          <a:effectLst/>
                        </a:rPr>
                        <a:t>teachers)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tc>
                  <a:txBody>
                    <a:bodyPr/>
                    <a:lstStyle/>
                    <a:p>
                      <a:pPr marR="21590" algn="ctr">
                        <a:lnSpc>
                          <a:spcPct val="107000"/>
                        </a:lnSpc>
                        <a:spcAft>
                          <a:spcPts val="0"/>
                        </a:spcAft>
                        <a:tabLst>
                          <a:tab pos="4675505" algn="l"/>
                        </a:tabLst>
                      </a:pPr>
                      <a:r>
                        <a:rPr lang="en-US" sz="1200" dirty="0">
                          <a:effectLst/>
                        </a:rPr>
                        <a:t>Moreover, our students got the information about opportunities for gaining masters and PhD degrees and their requirements, curriculum and student’s accommodation.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0367" marR="50367" marT="0" marB="0"/>
                </a:tc>
                <a:extLst>
                  <a:ext uri="{0D108BD9-81ED-4DB2-BD59-A6C34878D82A}">
                    <a16:rowId xmlns:a16="http://schemas.microsoft.com/office/drawing/2014/main" val="628977561"/>
                  </a:ext>
                </a:extLst>
              </a:tr>
            </a:tbl>
          </a:graphicData>
        </a:graphic>
      </p:graphicFrame>
      <p:sp>
        <p:nvSpPr>
          <p:cNvPr id="5" name="Rectangle 1">
            <a:extLst>
              <a:ext uri="{FF2B5EF4-FFF2-40B4-BE49-F238E27FC236}">
                <a16:creationId xmlns:a16="http://schemas.microsoft.com/office/drawing/2014/main" id="{6EA2AB67-2276-49A9-9A0B-94D645BC51F2}"/>
              </a:ext>
            </a:extLst>
          </p:cNvPr>
          <p:cNvSpPr>
            <a:spLocks noChangeArrowheads="1"/>
          </p:cNvSpPr>
          <p:nvPr/>
        </p:nvSpPr>
        <p:spPr bwMode="auto">
          <a:xfrm>
            <a:off x="3134869" y="117884"/>
            <a:ext cx="59222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675188" algn="l"/>
              </a:tabLst>
              <a:defRPr>
                <a:solidFill>
                  <a:schemeClr val="tx1"/>
                </a:solidFill>
                <a:latin typeface="Arial" panose="020B0604020202020204" pitchFamily="34" charset="0"/>
              </a:defRPr>
            </a:lvl1pPr>
            <a:lvl2pPr eaLnBrk="0" fontAlgn="base" hangingPunct="0">
              <a:spcBef>
                <a:spcPct val="0"/>
              </a:spcBef>
              <a:spcAft>
                <a:spcPct val="0"/>
              </a:spcAft>
              <a:tabLst>
                <a:tab pos="4675188" algn="l"/>
              </a:tabLst>
              <a:defRPr>
                <a:solidFill>
                  <a:schemeClr val="tx1"/>
                </a:solidFill>
                <a:latin typeface="Arial" panose="020B0604020202020204" pitchFamily="34" charset="0"/>
              </a:defRPr>
            </a:lvl2pPr>
            <a:lvl3pPr eaLnBrk="0" fontAlgn="base" hangingPunct="0">
              <a:spcBef>
                <a:spcPct val="0"/>
              </a:spcBef>
              <a:spcAft>
                <a:spcPct val="0"/>
              </a:spcAft>
              <a:tabLst>
                <a:tab pos="4675188" algn="l"/>
              </a:tabLst>
              <a:defRPr>
                <a:solidFill>
                  <a:schemeClr val="tx1"/>
                </a:solidFill>
                <a:latin typeface="Arial" panose="020B0604020202020204" pitchFamily="34" charset="0"/>
              </a:defRPr>
            </a:lvl3pPr>
            <a:lvl4pPr eaLnBrk="0" fontAlgn="base" hangingPunct="0">
              <a:spcBef>
                <a:spcPct val="0"/>
              </a:spcBef>
              <a:spcAft>
                <a:spcPct val="0"/>
              </a:spcAft>
              <a:tabLst>
                <a:tab pos="4675188" algn="l"/>
              </a:tabLst>
              <a:defRPr>
                <a:solidFill>
                  <a:schemeClr val="tx1"/>
                </a:solidFill>
                <a:latin typeface="Arial" panose="020B0604020202020204" pitchFamily="34" charset="0"/>
              </a:defRPr>
            </a:lvl4pPr>
            <a:lvl5pPr eaLnBrk="0" fontAlgn="base" hangingPunct="0">
              <a:spcBef>
                <a:spcPct val="0"/>
              </a:spcBef>
              <a:spcAft>
                <a:spcPct val="0"/>
              </a:spcAft>
              <a:tabLst>
                <a:tab pos="4675188" algn="l"/>
              </a:tabLst>
              <a:defRPr>
                <a:solidFill>
                  <a:schemeClr val="tx1"/>
                </a:solidFill>
                <a:latin typeface="Arial" panose="020B0604020202020204" pitchFamily="34" charset="0"/>
              </a:defRPr>
            </a:lvl5pPr>
            <a:lvl6pPr eaLnBrk="0" fontAlgn="base" hangingPunct="0">
              <a:spcBef>
                <a:spcPct val="0"/>
              </a:spcBef>
              <a:spcAft>
                <a:spcPct val="0"/>
              </a:spcAft>
              <a:tabLst>
                <a:tab pos="4675188" algn="l"/>
              </a:tabLst>
              <a:defRPr>
                <a:solidFill>
                  <a:schemeClr val="tx1"/>
                </a:solidFill>
                <a:latin typeface="Arial" panose="020B0604020202020204" pitchFamily="34" charset="0"/>
              </a:defRPr>
            </a:lvl6pPr>
            <a:lvl7pPr eaLnBrk="0" fontAlgn="base" hangingPunct="0">
              <a:spcBef>
                <a:spcPct val="0"/>
              </a:spcBef>
              <a:spcAft>
                <a:spcPct val="0"/>
              </a:spcAft>
              <a:tabLst>
                <a:tab pos="4675188" algn="l"/>
              </a:tabLst>
              <a:defRPr>
                <a:solidFill>
                  <a:schemeClr val="tx1"/>
                </a:solidFill>
                <a:latin typeface="Arial" panose="020B0604020202020204" pitchFamily="34" charset="0"/>
              </a:defRPr>
            </a:lvl7pPr>
            <a:lvl8pPr eaLnBrk="0" fontAlgn="base" hangingPunct="0">
              <a:spcBef>
                <a:spcPct val="0"/>
              </a:spcBef>
              <a:spcAft>
                <a:spcPct val="0"/>
              </a:spcAft>
              <a:tabLst>
                <a:tab pos="4675188" algn="l"/>
              </a:tabLst>
              <a:defRPr>
                <a:solidFill>
                  <a:schemeClr val="tx1"/>
                </a:solidFill>
                <a:latin typeface="Arial" panose="020B0604020202020204" pitchFamily="34" charset="0"/>
              </a:defRPr>
            </a:lvl8pPr>
            <a:lvl9pPr eaLnBrk="0" fontAlgn="base" hangingPunct="0">
              <a:spcBef>
                <a:spcPct val="0"/>
              </a:spcBef>
              <a:spcAft>
                <a:spcPct val="0"/>
              </a:spcAft>
              <a:tabLst>
                <a:tab pos="467518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4675188" algn="l"/>
              </a:tabLst>
            </a:pPr>
            <a:r>
              <a:rPr kumimoji="0" lang="en-GB" altLang="ru-RU"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Tashkent Institute of Finance (TIF)</a:t>
            </a:r>
            <a:endParaRPr kumimoji="0" lang="en-GB" altLang="ru-RU"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69059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104CBFB2-9B5A-4943-B19B-FF5F1DA0675B}"/>
              </a:ext>
            </a:extLst>
          </p:cNvPr>
          <p:cNvGraphicFramePr>
            <a:graphicFrameLocks noGrp="1"/>
          </p:cNvGraphicFramePr>
          <p:nvPr>
            <p:ph idx="1"/>
            <p:extLst>
              <p:ext uri="{D42A27DB-BD31-4B8C-83A1-F6EECF244321}">
                <p14:modId xmlns:p14="http://schemas.microsoft.com/office/powerpoint/2010/main" val="3890253834"/>
              </p:ext>
            </p:extLst>
          </p:nvPr>
        </p:nvGraphicFramePr>
        <p:xfrm>
          <a:off x="0" y="0"/>
          <a:ext cx="12192000" cy="6857999"/>
        </p:xfrm>
        <a:graphic>
          <a:graphicData uri="http://schemas.openxmlformats.org/drawingml/2006/table">
            <a:tbl>
              <a:tblPr firstRow="1" firstCol="1" bandRow="1">
                <a:tableStyleId>{5C22544A-7EE6-4342-B048-85BDC9FD1C3A}</a:tableStyleId>
              </a:tblPr>
              <a:tblGrid>
                <a:gridCol w="965867">
                  <a:extLst>
                    <a:ext uri="{9D8B030D-6E8A-4147-A177-3AD203B41FA5}">
                      <a16:colId xmlns:a16="http://schemas.microsoft.com/office/drawing/2014/main" val="900930690"/>
                    </a:ext>
                  </a:extLst>
                </a:gridCol>
                <a:gridCol w="1029353">
                  <a:extLst>
                    <a:ext uri="{9D8B030D-6E8A-4147-A177-3AD203B41FA5}">
                      <a16:colId xmlns:a16="http://schemas.microsoft.com/office/drawing/2014/main" val="1621647496"/>
                    </a:ext>
                  </a:extLst>
                </a:gridCol>
                <a:gridCol w="769369">
                  <a:extLst>
                    <a:ext uri="{9D8B030D-6E8A-4147-A177-3AD203B41FA5}">
                      <a16:colId xmlns:a16="http://schemas.microsoft.com/office/drawing/2014/main" val="3082166679"/>
                    </a:ext>
                  </a:extLst>
                </a:gridCol>
                <a:gridCol w="5784625">
                  <a:extLst>
                    <a:ext uri="{9D8B030D-6E8A-4147-A177-3AD203B41FA5}">
                      <a16:colId xmlns:a16="http://schemas.microsoft.com/office/drawing/2014/main" val="3440301848"/>
                    </a:ext>
                  </a:extLst>
                </a:gridCol>
                <a:gridCol w="1071674">
                  <a:extLst>
                    <a:ext uri="{9D8B030D-6E8A-4147-A177-3AD203B41FA5}">
                      <a16:colId xmlns:a16="http://schemas.microsoft.com/office/drawing/2014/main" val="2572056449"/>
                    </a:ext>
                  </a:extLst>
                </a:gridCol>
                <a:gridCol w="1178237">
                  <a:extLst>
                    <a:ext uri="{9D8B030D-6E8A-4147-A177-3AD203B41FA5}">
                      <a16:colId xmlns:a16="http://schemas.microsoft.com/office/drawing/2014/main" val="4113286873"/>
                    </a:ext>
                  </a:extLst>
                </a:gridCol>
                <a:gridCol w="1392875">
                  <a:extLst>
                    <a:ext uri="{9D8B030D-6E8A-4147-A177-3AD203B41FA5}">
                      <a16:colId xmlns:a16="http://schemas.microsoft.com/office/drawing/2014/main" val="4283997546"/>
                    </a:ext>
                  </a:extLst>
                </a:gridCol>
              </a:tblGrid>
              <a:tr h="2351366">
                <a:tc>
                  <a:txBody>
                    <a:bodyPr/>
                    <a:lstStyle/>
                    <a:p>
                      <a:pPr algn="ctr">
                        <a:lnSpc>
                          <a:spcPct val="107000"/>
                        </a:lnSpc>
                        <a:spcAft>
                          <a:spcPts val="0"/>
                        </a:spcAft>
                      </a:pPr>
                      <a:r>
                        <a:rPr lang="en-GB" sz="1200">
                          <a:effectLst/>
                        </a:rPr>
                        <a:t>26/03/2018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The round table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dirty="0">
                          <a:effectLst/>
                        </a:rPr>
                        <a:t>TIF</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marR="21590" algn="just">
                        <a:lnSpc>
                          <a:spcPct val="107000"/>
                        </a:lnSpc>
                        <a:spcAft>
                          <a:spcPts val="0"/>
                        </a:spcAft>
                        <a:tabLst>
                          <a:tab pos="4675505" algn="l"/>
                        </a:tabLst>
                      </a:pPr>
                      <a:r>
                        <a:rPr lang="en-US" sz="1200" dirty="0">
                          <a:effectLst/>
                        </a:rPr>
                        <a:t>On 26th March, 2018 </a:t>
                      </a:r>
                      <a:r>
                        <a:rPr lang="en-US" sz="1200" u="none" strike="noStrike" dirty="0">
                          <a:effectLst/>
                          <a:hlinkClick r:id="rId2"/>
                        </a:rPr>
                        <a:t>the round table were held on the themes “Furthering the quality of doctoral education at Higher Education Institutions in Uzbekistan” and “The perspectives of developing juridical basics of the science”</a:t>
                      </a:r>
                      <a:r>
                        <a:rPr lang="en-US" sz="1200" dirty="0">
                          <a:effectLst/>
                        </a:rPr>
                        <a:t> by Tashkent Institute of Finance in collaboration with Justice Social Democratic Party. </a:t>
                      </a:r>
                      <a:endParaRPr lang="ru-RU" sz="1200" dirty="0">
                        <a:effectLst/>
                      </a:endParaRPr>
                    </a:p>
                    <a:p>
                      <a:pPr marR="21590" algn="just">
                        <a:lnSpc>
                          <a:spcPct val="107000"/>
                        </a:lnSpc>
                        <a:spcAft>
                          <a:spcPts val="0"/>
                        </a:spcAft>
                        <a:tabLst>
                          <a:tab pos="4675505" algn="l"/>
                        </a:tabLst>
                      </a:pPr>
                      <a:r>
                        <a:rPr lang="en-US" sz="1200" dirty="0">
                          <a:effectLst/>
                        </a:rPr>
                        <a:t>In the round table the chief of Justice Social Democratic Party, N. </a:t>
                      </a:r>
                      <a:r>
                        <a:rPr lang="en-US" sz="1200" dirty="0" err="1">
                          <a:effectLst/>
                        </a:rPr>
                        <a:t>Majidov</a:t>
                      </a:r>
                      <a:r>
                        <a:rPr lang="en-US" sz="1200" dirty="0">
                          <a:effectLst/>
                        </a:rPr>
                        <a:t>, deputy of Innovational Development Minister of The Republic of Uzbekistan, A. Umarov, teachers and doctoral students of Tashkent State Technical University, National University of Uzbekistan, Tashkent State Economics University, Tashkent State Agricultural University, Tashkent Chemical-Technological Institute, Tashkent State University of Law and Tashkent Institute of Finance participated.</a:t>
                      </a:r>
                      <a:endParaRPr lang="ru-RU" sz="1200" dirty="0">
                        <a:effectLst/>
                      </a:endParaRPr>
                    </a:p>
                    <a:p>
                      <a:pPr marR="21590" algn="just">
                        <a:lnSpc>
                          <a:spcPct val="107000"/>
                        </a:lnSpc>
                        <a:spcAft>
                          <a:spcPts val="0"/>
                        </a:spcAft>
                        <a:tabLst>
                          <a:tab pos="4675505" algn="l"/>
                        </a:tabLst>
                      </a:pPr>
                      <a:r>
                        <a:rPr lang="en-US" sz="1200" u="sng" dirty="0">
                          <a:effectLst/>
                          <a:hlinkClick r:id="rId2"/>
                        </a:rPr>
                        <a:t>http://www.tfi.uz/index.php/en/2016-10-17-07-04-31/event/3638-fanen</a:t>
                      </a: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J.Karimkulov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over  115 (</a:t>
                      </a:r>
                      <a:r>
                        <a:rPr lang="en-US" sz="1200">
                          <a:effectLst/>
                        </a:rPr>
                        <a:t>doctoral students, </a:t>
                      </a:r>
                      <a:r>
                        <a:rPr lang="en-GB" sz="1200">
                          <a:effectLst/>
                        </a:rPr>
                        <a:t>academical staff of TIF)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extLst>
                  <a:ext uri="{0D108BD9-81ED-4DB2-BD59-A6C34878D82A}">
                    <a16:rowId xmlns:a16="http://schemas.microsoft.com/office/drawing/2014/main" val="2156263563"/>
                  </a:ext>
                </a:extLst>
              </a:tr>
              <a:tr h="2155267">
                <a:tc>
                  <a:txBody>
                    <a:bodyPr/>
                    <a:lstStyle/>
                    <a:p>
                      <a:pPr algn="ctr">
                        <a:lnSpc>
                          <a:spcPct val="107000"/>
                        </a:lnSpc>
                        <a:spcAft>
                          <a:spcPts val="0"/>
                        </a:spcAft>
                      </a:pPr>
                      <a:r>
                        <a:rPr lang="en-GB" sz="1200">
                          <a:effectLst/>
                        </a:rPr>
                        <a:t>16/04/2018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Seminar</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TIF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marR="21590" algn="just">
                        <a:lnSpc>
                          <a:spcPct val="107000"/>
                        </a:lnSpc>
                        <a:spcAft>
                          <a:spcPts val="0"/>
                        </a:spcAft>
                        <a:tabLst>
                          <a:tab pos="4675505" algn="l"/>
                        </a:tabLst>
                      </a:pPr>
                      <a:r>
                        <a:rPr lang="en-US" sz="1200" u="none" strike="noStrike">
                          <a:effectLst/>
                          <a:hlinkClick r:id="rId3"/>
                        </a:rPr>
                        <a:t>The seminar on the theme “Modern spheres in doctoral education” and “Sustainable energy and climate change: innovation and entrepreneurship” of the researcher of the Darmstadt Technological University in Germany, Jonas van der Straiten, was held at the Tashkent Financial Institute</a:t>
                      </a:r>
                      <a:endParaRPr lang="ru-RU" sz="1200">
                        <a:effectLst/>
                      </a:endParaRPr>
                    </a:p>
                    <a:p>
                      <a:pPr marR="21590" algn="just">
                        <a:lnSpc>
                          <a:spcPct val="107000"/>
                        </a:lnSpc>
                        <a:spcAft>
                          <a:spcPts val="0"/>
                        </a:spcAft>
                        <a:tabLst>
                          <a:tab pos="4675505" algn="l"/>
                        </a:tabLst>
                      </a:pPr>
                      <a:r>
                        <a:rPr lang="en-US" sz="1200">
                          <a:effectLst/>
                        </a:rPr>
                        <a:t>On April 16, 2018, a researcher from the Darmstadt Technological University in Germany Jonas van der Straiten conducted a seminar on the theme “Sustainable energy and climate change: innovation and entrepreneurship” for researchers of the Institute. Seminar was held in the 409</a:t>
                      </a:r>
                      <a:r>
                        <a:rPr lang="en-US" sz="1200" baseline="30000">
                          <a:effectLst/>
                        </a:rPr>
                        <a:t>th</a:t>
                      </a:r>
                      <a:r>
                        <a:rPr lang="en-US" sz="1200">
                          <a:effectLst/>
                        </a:rPr>
                        <a:t> audience of the building of the rector's office, where all the doctoral students and independent researchers participated. </a:t>
                      </a:r>
                      <a:endParaRPr lang="ru-RU" sz="1200">
                        <a:effectLst/>
                      </a:endParaRPr>
                    </a:p>
                    <a:p>
                      <a:pPr marR="21590" algn="just">
                        <a:lnSpc>
                          <a:spcPct val="107000"/>
                        </a:lnSpc>
                        <a:spcAft>
                          <a:spcPts val="0"/>
                        </a:spcAft>
                        <a:tabLst>
                          <a:tab pos="4675505" algn="l"/>
                        </a:tabLst>
                      </a:pPr>
                      <a:r>
                        <a:rPr lang="en-US" sz="1200" u="sng">
                          <a:effectLst/>
                          <a:hlinkClick r:id="rId3"/>
                        </a:rPr>
                        <a:t>http://www.tfi.uz/index.php/en/2016-10-17-07-04-31/event/3959-hhng16aen</a:t>
                      </a:r>
                      <a:r>
                        <a:rPr lang="en-US"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J.Karimkulov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over  85 (</a:t>
                      </a:r>
                      <a:r>
                        <a:rPr lang="en-US" sz="1200">
                          <a:effectLst/>
                        </a:rPr>
                        <a:t>doctoral students, </a:t>
                      </a:r>
                      <a:r>
                        <a:rPr lang="en-GB" sz="1200">
                          <a:effectLst/>
                        </a:rPr>
                        <a:t>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US" sz="1200">
                          <a:effectLst/>
                        </a:rPr>
                        <a:t>The master class was conducted professionally and left a positive impression among the researchers.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extLst>
                  <a:ext uri="{0D108BD9-81ED-4DB2-BD59-A6C34878D82A}">
                    <a16:rowId xmlns:a16="http://schemas.microsoft.com/office/drawing/2014/main" val="1411632858"/>
                  </a:ext>
                </a:extLst>
              </a:tr>
              <a:tr h="2351366">
                <a:tc>
                  <a:txBody>
                    <a:bodyPr/>
                    <a:lstStyle/>
                    <a:p>
                      <a:pPr algn="ctr">
                        <a:lnSpc>
                          <a:spcPct val="107000"/>
                        </a:lnSpc>
                        <a:spcAft>
                          <a:spcPts val="0"/>
                        </a:spcAft>
                      </a:pPr>
                      <a:r>
                        <a:rPr lang="en-GB" sz="1200">
                          <a:effectLst/>
                        </a:rPr>
                        <a:t>24/04/2018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Conference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TIF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marR="21590" algn="just">
                        <a:lnSpc>
                          <a:spcPct val="107000"/>
                        </a:lnSpc>
                        <a:spcAft>
                          <a:spcPts val="0"/>
                        </a:spcAft>
                        <a:tabLst>
                          <a:tab pos="4675505" algn="l"/>
                        </a:tabLst>
                      </a:pPr>
                      <a:r>
                        <a:rPr lang="en-US" sz="1200" dirty="0">
                          <a:effectLst/>
                        </a:rPr>
                        <a:t>Organization conference theme </a:t>
                      </a:r>
                      <a:r>
                        <a:rPr lang="en-US" sz="1200" u="none" strike="noStrike" dirty="0">
                          <a:effectLst/>
                          <a:hlinkClick r:id="rId4"/>
                        </a:rPr>
                        <a:t>"Prospective investment projects and ways to further expand the financing of small businesses and private entrepreneurship"</a:t>
                      </a:r>
                      <a:r>
                        <a:rPr lang="en-US" sz="1200" dirty="0">
                          <a:effectLst/>
                        </a:rPr>
                        <a:t> under </a:t>
                      </a:r>
                      <a:r>
                        <a:rPr lang="en-US" sz="1200" dirty="0" err="1">
                          <a:effectLst/>
                        </a:rPr>
                        <a:t>UzDoc</a:t>
                      </a:r>
                      <a:r>
                        <a:rPr lang="en-US" sz="1200" dirty="0">
                          <a:effectLst/>
                        </a:rPr>
                        <a:t>: 2.0 project.</a:t>
                      </a:r>
                      <a:endParaRPr lang="ru-RU" sz="1200" dirty="0">
                        <a:effectLst/>
                      </a:endParaRPr>
                    </a:p>
                    <a:p>
                      <a:pPr marR="21590" algn="just">
                        <a:lnSpc>
                          <a:spcPct val="107000"/>
                        </a:lnSpc>
                        <a:spcAft>
                          <a:spcPts val="0"/>
                        </a:spcAft>
                        <a:tabLst>
                          <a:tab pos="4675505" algn="l"/>
                        </a:tabLst>
                      </a:pPr>
                      <a:r>
                        <a:rPr lang="en-US" sz="1200" dirty="0">
                          <a:effectLst/>
                        </a:rPr>
                        <a:t> April 24, 2018 at the Tashkent Financial Institute, the Business and Entrepreneurship Departments and Appraisal Business and Investments "Conducted a scientific and practical conference on the topic: "Prospective investment projects and ways to further expand the financing of small businesses and private entrepreneurship". In the plenary session of the conference, well-known scientists made speeches, in particular Academician S.S. </a:t>
                      </a:r>
                      <a:r>
                        <a:rPr lang="en-US" sz="1200" dirty="0" err="1">
                          <a:effectLst/>
                        </a:rPr>
                        <a:t>Gulyamov</a:t>
                      </a:r>
                      <a:r>
                        <a:rPr lang="en-US" sz="1200" dirty="0">
                          <a:effectLst/>
                        </a:rPr>
                        <a:t>, Professor </a:t>
                      </a:r>
                      <a:r>
                        <a:rPr lang="en-US" sz="1200" dirty="0" err="1">
                          <a:effectLst/>
                        </a:rPr>
                        <a:t>E.Yusupov</a:t>
                      </a:r>
                      <a:r>
                        <a:rPr lang="en-US" sz="1200" dirty="0">
                          <a:effectLst/>
                        </a:rPr>
                        <a:t>, Vice-Rector of the TIF </a:t>
                      </a:r>
                      <a:r>
                        <a:rPr lang="en-US" sz="1200" dirty="0" err="1">
                          <a:effectLst/>
                        </a:rPr>
                        <a:t>J.Karimkulov</a:t>
                      </a:r>
                      <a:r>
                        <a:rPr lang="en-US" sz="1200" dirty="0">
                          <a:effectLst/>
                        </a:rPr>
                        <a:t> and others. </a:t>
                      </a:r>
                      <a:r>
                        <a:rPr lang="en-US" sz="1200" u="none" strike="noStrike" dirty="0">
                          <a:effectLst/>
                          <a:hlinkClick r:id="rId4"/>
                        </a:rPr>
                        <a:t>http://www.tfi.uz/index.php/en/2016-10-17-07-04-31/event/3983-ilhkbxt25auz-3</a:t>
                      </a: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GB" sz="1200">
                          <a:effectLst/>
                        </a:rPr>
                        <a:t>J.Karimkulov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algn="ctr">
                        <a:lnSpc>
                          <a:spcPct val="107000"/>
                        </a:lnSpc>
                        <a:spcAft>
                          <a:spcPts val="0"/>
                        </a:spcAft>
                      </a:pPr>
                      <a:r>
                        <a:rPr lang="en-US" sz="1200">
                          <a:effectLst/>
                        </a:rPr>
                        <a:t>Ove 200 (doctoral students, researchers, masters and students)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tc>
                  <a:txBody>
                    <a:bodyPr/>
                    <a:lstStyle/>
                    <a:p>
                      <a:pPr marR="21590" algn="ctr">
                        <a:lnSpc>
                          <a:spcPct val="107000"/>
                        </a:lnSpc>
                        <a:spcAft>
                          <a:spcPts val="0"/>
                        </a:spcAft>
                        <a:tabLst>
                          <a:tab pos="4675505" algn="l"/>
                        </a:tabLst>
                      </a:pPr>
                      <a:r>
                        <a:rPr lang="en-US" sz="1200" dirty="0">
                          <a:effectLst/>
                        </a:rPr>
                        <a:t>During the work of the sections, the reports of teachers, doctoral students, researchers, masters and students were listened to and discussed.</a:t>
                      </a:r>
                      <a:endParaRPr lang="ru-RU" sz="1200" dirty="0">
                        <a:effectLst/>
                      </a:endParaRPr>
                    </a:p>
                    <a:p>
                      <a:pPr>
                        <a:lnSpc>
                          <a:spcPct val="107000"/>
                        </a:lnSpc>
                        <a:spcAft>
                          <a:spcPts val="0"/>
                        </a:spcAft>
                      </a:pP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2084" marR="52084" marT="0" marB="0"/>
                </a:tc>
                <a:extLst>
                  <a:ext uri="{0D108BD9-81ED-4DB2-BD59-A6C34878D82A}">
                    <a16:rowId xmlns:a16="http://schemas.microsoft.com/office/drawing/2014/main" val="2196904844"/>
                  </a:ext>
                </a:extLst>
              </a:tr>
            </a:tbl>
          </a:graphicData>
        </a:graphic>
      </p:graphicFrame>
    </p:spTree>
    <p:extLst>
      <p:ext uri="{BB962C8B-B14F-4D97-AF65-F5344CB8AC3E}">
        <p14:creationId xmlns:p14="http://schemas.microsoft.com/office/powerpoint/2010/main" val="3342733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26466A26-B660-4DB0-9A96-3F00B7252379}"/>
              </a:ext>
            </a:extLst>
          </p:cNvPr>
          <p:cNvGraphicFramePr>
            <a:graphicFrameLocks noGrp="1"/>
          </p:cNvGraphicFramePr>
          <p:nvPr>
            <p:ph idx="1"/>
            <p:extLst>
              <p:ext uri="{D42A27DB-BD31-4B8C-83A1-F6EECF244321}">
                <p14:modId xmlns:p14="http://schemas.microsoft.com/office/powerpoint/2010/main" val="2481483326"/>
              </p:ext>
            </p:extLst>
          </p:nvPr>
        </p:nvGraphicFramePr>
        <p:xfrm>
          <a:off x="152400" y="28986"/>
          <a:ext cx="11887199" cy="6800028"/>
        </p:xfrm>
        <a:graphic>
          <a:graphicData uri="http://schemas.openxmlformats.org/drawingml/2006/table">
            <a:tbl>
              <a:tblPr firstRow="1" firstCol="1" bandRow="1">
                <a:tableStyleId>{5C22544A-7EE6-4342-B048-85BDC9FD1C3A}</a:tableStyleId>
              </a:tblPr>
              <a:tblGrid>
                <a:gridCol w="941721">
                  <a:extLst>
                    <a:ext uri="{9D8B030D-6E8A-4147-A177-3AD203B41FA5}">
                      <a16:colId xmlns:a16="http://schemas.microsoft.com/office/drawing/2014/main" val="1305675286"/>
                    </a:ext>
                  </a:extLst>
                </a:gridCol>
                <a:gridCol w="1003619">
                  <a:extLst>
                    <a:ext uri="{9D8B030D-6E8A-4147-A177-3AD203B41FA5}">
                      <a16:colId xmlns:a16="http://schemas.microsoft.com/office/drawing/2014/main" val="3151664937"/>
                    </a:ext>
                  </a:extLst>
                </a:gridCol>
                <a:gridCol w="750134">
                  <a:extLst>
                    <a:ext uri="{9D8B030D-6E8A-4147-A177-3AD203B41FA5}">
                      <a16:colId xmlns:a16="http://schemas.microsoft.com/office/drawing/2014/main" val="903144593"/>
                    </a:ext>
                  </a:extLst>
                </a:gridCol>
                <a:gridCol w="6111642">
                  <a:extLst>
                    <a:ext uri="{9D8B030D-6E8A-4147-A177-3AD203B41FA5}">
                      <a16:colId xmlns:a16="http://schemas.microsoft.com/office/drawing/2014/main" val="1891884046"/>
                    </a:ext>
                  </a:extLst>
                </a:gridCol>
                <a:gridCol w="573249">
                  <a:extLst>
                    <a:ext uri="{9D8B030D-6E8A-4147-A177-3AD203B41FA5}">
                      <a16:colId xmlns:a16="http://schemas.microsoft.com/office/drawing/2014/main" val="2492203256"/>
                    </a:ext>
                  </a:extLst>
                </a:gridCol>
                <a:gridCol w="1148780">
                  <a:extLst>
                    <a:ext uri="{9D8B030D-6E8A-4147-A177-3AD203B41FA5}">
                      <a16:colId xmlns:a16="http://schemas.microsoft.com/office/drawing/2014/main" val="1698714088"/>
                    </a:ext>
                  </a:extLst>
                </a:gridCol>
                <a:gridCol w="1358054">
                  <a:extLst>
                    <a:ext uri="{9D8B030D-6E8A-4147-A177-3AD203B41FA5}">
                      <a16:colId xmlns:a16="http://schemas.microsoft.com/office/drawing/2014/main" val="3258663037"/>
                    </a:ext>
                  </a:extLst>
                </a:gridCol>
              </a:tblGrid>
              <a:tr h="365655">
                <a:tc>
                  <a:txBody>
                    <a:bodyPr/>
                    <a:lstStyle/>
                    <a:p>
                      <a:pPr algn="ctr">
                        <a:lnSpc>
                          <a:spcPct val="107000"/>
                        </a:lnSpc>
                        <a:spcAft>
                          <a:spcPts val="0"/>
                        </a:spcAft>
                      </a:pPr>
                      <a:r>
                        <a:rPr lang="en-GB" sz="1000">
                          <a:effectLst/>
                        </a:rPr>
                        <a:t>1/10/2018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Meeting</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Lst>
                      </a:pPr>
                      <a:r>
                        <a:rPr lang="en-GB" sz="1000">
                          <a:effectLst/>
                        </a:rPr>
                        <a:t>Talking with partner EU about the organization seminar of UzDOC: 2.0 project</a:t>
                      </a:r>
                      <a:endParaRPr lang="ru-RU" sz="1000">
                        <a:effectLst/>
                      </a:endParaRPr>
                    </a:p>
                    <a:p>
                      <a:pPr marR="21590" algn="just">
                        <a:spcAft>
                          <a:spcPts val="0"/>
                        </a:spcAft>
                        <a:tabLst>
                          <a:tab pos="4675505" algn="l"/>
                        </a:tabLst>
                      </a:pPr>
                      <a:r>
                        <a:rPr lang="en-GB" sz="1000">
                          <a:effectLst/>
                        </a:rPr>
                        <a:t>Vice-rector TIF  Dr.Jasur Karimkulov with delegation of the European Union to Uzbekistan.</a:t>
                      </a:r>
                      <a:endParaRPr lang="ru-RU" sz="1000">
                        <a:effectLst/>
                        <a:latin typeface="Calibri" panose="020F0502020204030204" pitchFamily="34" charset="0"/>
                      </a:endParaRPr>
                    </a:p>
                  </a:txBody>
                  <a:tcPr marL="15406" marR="15406" marT="0" marB="0"/>
                </a:tc>
                <a:tc>
                  <a:txBody>
                    <a:bodyPr/>
                    <a:lstStyle/>
                    <a:p>
                      <a:pPr algn="ctr">
                        <a:lnSpc>
                          <a:spcPct val="107000"/>
                        </a:lnSpc>
                        <a:spcAft>
                          <a:spcPts val="0"/>
                        </a:spcAft>
                      </a:pPr>
                      <a:r>
                        <a:rPr lang="en-GB" sz="1000">
                          <a:effectLst/>
                        </a:rPr>
                        <a:t>J.Karimkulov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45 person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1885168970"/>
                  </a:ext>
                </a:extLst>
              </a:tr>
              <a:tr h="808306">
                <a:tc>
                  <a:txBody>
                    <a:bodyPr/>
                    <a:lstStyle/>
                    <a:p>
                      <a:pPr algn="ctr">
                        <a:lnSpc>
                          <a:spcPct val="107000"/>
                        </a:lnSpc>
                        <a:spcAft>
                          <a:spcPts val="0"/>
                        </a:spcAft>
                      </a:pPr>
                      <a:r>
                        <a:rPr lang="en-GB" sz="1000">
                          <a:effectLst/>
                        </a:rPr>
                        <a:t>2/10/2018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Meeting</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Lst>
                      </a:pPr>
                      <a:r>
                        <a:rPr lang="en-GB" sz="1000">
                          <a:effectLst/>
                        </a:rPr>
                        <a:t>Discussing with UZ and EU about the plan of UzDOC 2.0 project</a:t>
                      </a:r>
                      <a:endParaRPr lang="ru-RU" sz="1000">
                        <a:effectLst/>
                      </a:endParaRPr>
                    </a:p>
                    <a:p>
                      <a:pPr marR="21590" algn="just">
                        <a:lnSpc>
                          <a:spcPct val="107000"/>
                        </a:lnSpc>
                        <a:spcAft>
                          <a:spcPts val="0"/>
                        </a:spcAft>
                        <a:tabLst>
                          <a:tab pos="4675505" algn="l"/>
                        </a:tabLst>
                      </a:pPr>
                      <a:r>
                        <a:rPr lang="en-GB" sz="1000">
                          <a:effectLst/>
                        </a:rPr>
                        <a:t>Dr. Ulugbek Azizov, Rector, Tashkent Financial Institute</a:t>
                      </a:r>
                      <a:endParaRPr lang="ru-RU" sz="1000">
                        <a:effectLst/>
                      </a:endParaRPr>
                    </a:p>
                    <a:p>
                      <a:pPr marR="21590" algn="just">
                        <a:spcAft>
                          <a:spcPts val="0"/>
                        </a:spcAft>
                        <a:tabLst>
                          <a:tab pos="4675505" algn="l"/>
                        </a:tabLst>
                      </a:pPr>
                      <a:r>
                        <a:rPr lang="en-GB" sz="1000">
                          <a:effectLst/>
                        </a:rPr>
                        <a:t>Dr. Yulbars MANSUROV, Vice-Minister of Innovation Development</a:t>
                      </a:r>
                      <a:endParaRPr lang="ru-RU" sz="1000">
                        <a:effectLst/>
                      </a:endParaRPr>
                    </a:p>
                    <a:p>
                      <a:pPr marR="21590" algn="just">
                        <a:spcAft>
                          <a:spcPts val="0"/>
                        </a:spcAft>
                        <a:tabLst>
                          <a:tab pos="4675505" algn="l"/>
                        </a:tabLst>
                      </a:pPr>
                      <a:r>
                        <a:rPr lang="en-GB" sz="1000">
                          <a:effectLst/>
                        </a:rPr>
                        <a:t>Dr. Uzokboy Shoimkulovich Begimkulov, Vice-Minister of Higher and Secondary Specialised Education of the Republic of Uzbekistan</a:t>
                      </a:r>
                      <a:endParaRPr lang="ru-RU" sz="1000">
                        <a:effectLst/>
                      </a:endParaRPr>
                    </a:p>
                    <a:p>
                      <a:pPr marR="21590" algn="just">
                        <a:spcAft>
                          <a:spcPts val="0"/>
                        </a:spcAft>
                        <a:tabLst>
                          <a:tab pos="4675505" algn="l"/>
                        </a:tabLst>
                      </a:pPr>
                      <a:r>
                        <a:rPr lang="en-GB" sz="1000">
                          <a:effectLst/>
                        </a:rPr>
                        <a:t>Dr. Jasur Karimkulov, Vice-rector TIF  </a:t>
                      </a:r>
                      <a:endParaRPr lang="ru-RU" sz="1000">
                        <a:effectLst/>
                      </a:endParaRPr>
                    </a:p>
                    <a:p>
                      <a:pPr marR="21590" algn="just">
                        <a:lnSpc>
                          <a:spcPct val="107000"/>
                        </a:lnSpc>
                        <a:spcAft>
                          <a:spcPts val="0"/>
                        </a:spcAft>
                        <a:tabLst>
                          <a:tab pos="4675505" algn="l"/>
                        </a:tabLst>
                      </a:pPr>
                      <a:r>
                        <a:rPr lang="en-GB" sz="1000">
                          <a:effectLst/>
                        </a:rPr>
                        <a:t>Mr Jussi NARVI, Head of Political, Press and Information Section Delegation of the European Union to Uzbekistan</a:t>
                      </a:r>
                      <a:endParaRPr lang="ru-RU" sz="1000">
                        <a:effectLst/>
                      </a:endParaRPr>
                    </a:p>
                    <a:p>
                      <a:pPr marR="21590" algn="just">
                        <a:lnSpc>
                          <a:spcPct val="107000"/>
                        </a:lnSpc>
                        <a:spcAft>
                          <a:spcPts val="0"/>
                        </a:spcAft>
                        <a:tabLst>
                          <a:tab pos="4675505" algn="l"/>
                        </a:tabLst>
                      </a:pPr>
                      <a:r>
                        <a:rPr lang="en-GB" sz="1000" u="sng">
                          <a:effectLst/>
                          <a:hlinkClick r:id="rId2"/>
                        </a:rPr>
                        <a:t>http://www.tfi.uz</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J.Karimkulov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Over 100 </a:t>
                      </a:r>
                      <a:endParaRPr lang="ru-RU" sz="1000">
                        <a:effectLst/>
                      </a:endParaRPr>
                    </a:p>
                    <a:p>
                      <a:pPr algn="ctr">
                        <a:lnSpc>
                          <a:spcPct val="107000"/>
                        </a:lnSpc>
                        <a:spcAft>
                          <a:spcPts val="0"/>
                        </a:spcAft>
                      </a:pPr>
                      <a:r>
                        <a:rPr lang="en-GB" sz="1000">
                          <a:effectLst/>
                        </a:rPr>
                        <a:t>(All members of  Delegation of the European Union and local members UzDOC: 2.0 project)</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2055092366"/>
                  </a:ext>
                </a:extLst>
              </a:tr>
              <a:tr h="759100">
                <a:tc>
                  <a:txBody>
                    <a:bodyPr/>
                    <a:lstStyle/>
                    <a:p>
                      <a:pPr algn="ctr">
                        <a:lnSpc>
                          <a:spcPct val="107000"/>
                        </a:lnSpc>
                        <a:spcAft>
                          <a:spcPts val="0"/>
                        </a:spcAft>
                      </a:pPr>
                      <a:r>
                        <a:rPr lang="en-GB" sz="1000">
                          <a:effectLst/>
                        </a:rPr>
                        <a:t>2/10/2018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Seminar</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Lst>
                      </a:pPr>
                      <a:r>
                        <a:rPr lang="en-GB" sz="1000">
                          <a:effectLst/>
                        </a:rPr>
                        <a:t>Organization of the seminar with EU of UzDOC: 2.0 project by J.Karimkulov</a:t>
                      </a:r>
                      <a:endParaRPr lang="ru-RU" sz="1000">
                        <a:effectLst/>
                      </a:endParaRPr>
                    </a:p>
                    <a:p>
                      <a:pPr marR="21590" algn="just">
                        <a:lnSpc>
                          <a:spcPct val="107000"/>
                        </a:lnSpc>
                        <a:spcAft>
                          <a:spcPts val="0"/>
                        </a:spcAft>
                        <a:tabLst>
                          <a:tab pos="4675505" algn="l"/>
                        </a:tabLst>
                      </a:pPr>
                      <a:r>
                        <a:rPr lang="en-GB" sz="1000" u="sng">
                          <a:effectLst/>
                          <a:hlinkClick r:id="rId2"/>
                        </a:rPr>
                        <a:t>http://www.tfi.uz</a:t>
                      </a:r>
                      <a:r>
                        <a:rPr lang="en-GB" sz="10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J.Karimkulov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TOTAL 120 (</a:t>
                      </a:r>
                      <a:r>
                        <a:rPr lang="uz-Cyrl-UZ" sz="1000">
                          <a:effectLst/>
                        </a:rPr>
                        <a:t>UZDOC</a:t>
                      </a:r>
                      <a:r>
                        <a:rPr lang="en-US" sz="1000">
                          <a:effectLst/>
                        </a:rPr>
                        <a:t>: </a:t>
                      </a:r>
                      <a:r>
                        <a:rPr lang="uz-Cyrl-UZ" sz="1000">
                          <a:effectLst/>
                        </a:rPr>
                        <a:t>2.0.</a:t>
                      </a:r>
                      <a:r>
                        <a:rPr lang="en-US" sz="1000">
                          <a:effectLst/>
                        </a:rPr>
                        <a:t> project</a:t>
                      </a:r>
                      <a:r>
                        <a:rPr lang="uz-Cyrl-UZ" sz="1000">
                          <a:effectLst/>
                        </a:rPr>
                        <a:t>’</a:t>
                      </a:r>
                      <a:r>
                        <a:rPr lang="en-US" sz="1000">
                          <a:effectLst/>
                        </a:rPr>
                        <a:t>s local coordinator and member of this project</a:t>
                      </a:r>
                      <a:r>
                        <a:rPr lang="en-GB" sz="1000">
                          <a:effectLst/>
                        </a:rPr>
                        <a:t>)</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1172350943"/>
                  </a:ext>
                </a:extLst>
              </a:tr>
              <a:tr h="676805">
                <a:tc>
                  <a:txBody>
                    <a:bodyPr/>
                    <a:lstStyle/>
                    <a:p>
                      <a:pPr algn="ctr">
                        <a:lnSpc>
                          <a:spcPct val="107000"/>
                        </a:lnSpc>
                        <a:spcAft>
                          <a:spcPts val="0"/>
                        </a:spcAft>
                      </a:pPr>
                      <a:r>
                        <a:rPr lang="en-GB" sz="1000">
                          <a:effectLst/>
                        </a:rPr>
                        <a:t>2/10/2018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TV interview</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Lst>
                      </a:pPr>
                      <a:r>
                        <a:rPr lang="en-US" sz="1000">
                          <a:effectLst/>
                        </a:rPr>
                        <a:t>This </a:t>
                      </a:r>
                      <a:r>
                        <a:rPr lang="uz-Cyrl-UZ" sz="1000">
                          <a:effectLst/>
                        </a:rPr>
                        <a:t>seminar details were </a:t>
                      </a:r>
                      <a:r>
                        <a:rPr lang="en-GB" sz="1000">
                          <a:effectLst/>
                        </a:rPr>
                        <a:t>interview </a:t>
                      </a:r>
                      <a:r>
                        <a:rPr lang="en-US" sz="1000">
                          <a:effectLst/>
                        </a:rPr>
                        <a:t>by J.Karimkulov to the National </a:t>
                      </a:r>
                      <a:r>
                        <a:rPr lang="uz-Cyrl-UZ" sz="1000">
                          <a:effectLst/>
                        </a:rPr>
                        <a:t>channel of Uzbekistan 24.</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J.Karimkulov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Over 5 person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15000"/>
                        </a:lnSpc>
                        <a:spcAft>
                          <a:spcPts val="0"/>
                        </a:spcAft>
                      </a:pPr>
                      <a:r>
                        <a:rPr lang="en-GB" sz="1000">
                          <a:effectLst/>
                        </a:rPr>
                        <a:t>Uzbekistan National News is official news channel in Uzbekistan.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81019551"/>
                  </a:ext>
                </a:extLst>
              </a:tr>
              <a:tr h="504192">
                <a:tc>
                  <a:txBody>
                    <a:bodyPr/>
                    <a:lstStyle/>
                    <a:p>
                      <a:pPr algn="ctr">
                        <a:lnSpc>
                          <a:spcPct val="107000"/>
                        </a:lnSpc>
                        <a:spcAft>
                          <a:spcPts val="0"/>
                        </a:spcAft>
                      </a:pPr>
                      <a:r>
                        <a:rPr lang="en-GB" sz="1000">
                          <a:effectLst/>
                        </a:rPr>
                        <a:t>5/10/2018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Web-page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Lst>
                      </a:pPr>
                      <a:r>
                        <a:rPr lang="en-US" sz="1000">
                          <a:effectLst/>
                        </a:rPr>
                        <a:t>This </a:t>
                      </a:r>
                      <a:r>
                        <a:rPr lang="uz-Cyrl-UZ" sz="1000">
                          <a:effectLst/>
                        </a:rPr>
                        <a:t>seminar details were </a:t>
                      </a:r>
                      <a:r>
                        <a:rPr lang="en-GB" sz="1000">
                          <a:effectLst/>
                        </a:rPr>
                        <a:t>showed </a:t>
                      </a:r>
                      <a:r>
                        <a:rPr lang="en-US" sz="1000">
                          <a:effectLst/>
                        </a:rPr>
                        <a:t>by web-site of Tashkent Institute of Finance.</a:t>
                      </a:r>
                      <a:endParaRPr lang="ru-RU" sz="1000">
                        <a:effectLst/>
                      </a:endParaRPr>
                    </a:p>
                    <a:p>
                      <a:pPr marR="21590" algn="just">
                        <a:lnSpc>
                          <a:spcPct val="107000"/>
                        </a:lnSpc>
                        <a:spcAft>
                          <a:spcPts val="0"/>
                        </a:spcAft>
                        <a:tabLst>
                          <a:tab pos="4675505" algn="l"/>
                        </a:tabLst>
                      </a:pPr>
                      <a:r>
                        <a:rPr lang="en-GB" sz="1000" u="sng">
                          <a:effectLst/>
                          <a:hlinkClick r:id="rId2"/>
                        </a:rPr>
                        <a:t>http://www.tfi.uz</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J.Karimkulov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u="none" strike="noStrike">
                          <a:effectLst/>
                          <a:hlinkClick r:id="rId2"/>
                        </a:rPr>
                        <a:t>www.tfi.uz</a:t>
                      </a:r>
                      <a:r>
                        <a:rPr lang="en-GB" sz="1000">
                          <a:effectLst/>
                        </a:rPr>
                        <a:t> is official web-site of Tashkent Institute of Finance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419805264"/>
                  </a:ext>
                </a:extLst>
              </a:tr>
              <a:tr h="888371">
                <a:tc>
                  <a:txBody>
                    <a:bodyPr/>
                    <a:lstStyle/>
                    <a:p>
                      <a:pPr algn="ctr">
                        <a:lnSpc>
                          <a:spcPct val="107000"/>
                        </a:lnSpc>
                        <a:spcAft>
                          <a:spcPts val="0"/>
                        </a:spcAft>
                      </a:pPr>
                      <a:r>
                        <a:rPr lang="en-GB" sz="1000">
                          <a:effectLst/>
                        </a:rPr>
                        <a:t>07/10/2018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US" sz="1000">
                          <a:effectLst/>
                        </a:rPr>
                        <a:t>seminar</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 pos="4697095" algn="l"/>
                        </a:tabLst>
                      </a:pPr>
                      <a:r>
                        <a:rPr lang="en-US" sz="1000" dirty="0">
                          <a:effectLst/>
                        </a:rPr>
                        <a:t>On November 7, in the conference hall of the Tashkent Financial Institute, a seminar was held on “Important Problems of the doctoral research International Management </a:t>
                      </a:r>
                      <a:r>
                        <a:rPr lang="en-US" sz="1000" dirty="0" err="1">
                          <a:effectLst/>
                        </a:rPr>
                        <a:t>speres</a:t>
                      </a:r>
                      <a:r>
                        <a:rPr lang="en-US" sz="1000" dirty="0">
                          <a:effectLst/>
                        </a:rPr>
                        <a:t>” by Professor </a:t>
                      </a:r>
                      <a:r>
                        <a:rPr lang="en-US" sz="1000" dirty="0" err="1">
                          <a:effectLst/>
                        </a:rPr>
                        <a:t>Zau</a:t>
                      </a:r>
                      <a:r>
                        <a:rPr lang="en-US" sz="1000" dirty="0">
                          <a:effectLst/>
                        </a:rPr>
                        <a:t> </a:t>
                      </a:r>
                      <a:r>
                        <a:rPr lang="en-US" sz="1000" dirty="0" err="1">
                          <a:effectLst/>
                        </a:rPr>
                        <a:t>Zau</a:t>
                      </a:r>
                      <a:r>
                        <a:rPr lang="en-US" sz="1000" dirty="0">
                          <a:effectLst/>
                        </a:rPr>
                        <a:t> Aung, Professor of International University of Japan. </a:t>
                      </a:r>
                      <a:endParaRPr lang="ru-RU" sz="1000" dirty="0">
                        <a:effectLst/>
                      </a:endParaRPr>
                    </a:p>
                    <a:p>
                      <a:pPr marR="21590" algn="just">
                        <a:lnSpc>
                          <a:spcPct val="107000"/>
                        </a:lnSpc>
                        <a:spcAft>
                          <a:spcPts val="0"/>
                        </a:spcAft>
                        <a:tabLst>
                          <a:tab pos="4675505" algn="l"/>
                          <a:tab pos="4697095" algn="l"/>
                        </a:tabLst>
                      </a:pPr>
                      <a:r>
                        <a:rPr lang="en-US" sz="1000" dirty="0">
                          <a:effectLst/>
                        </a:rPr>
                        <a:t>Professor </a:t>
                      </a:r>
                      <a:r>
                        <a:rPr lang="en-US" sz="1000" dirty="0" err="1">
                          <a:effectLst/>
                        </a:rPr>
                        <a:t>Zaw</a:t>
                      </a:r>
                      <a:r>
                        <a:rPr lang="en-US" sz="1000" dirty="0">
                          <a:effectLst/>
                        </a:rPr>
                        <a:t> </a:t>
                      </a:r>
                      <a:r>
                        <a:rPr lang="en-US" sz="1000" dirty="0" err="1">
                          <a:effectLst/>
                        </a:rPr>
                        <a:t>Zaw</a:t>
                      </a:r>
                      <a:r>
                        <a:rPr lang="en-US" sz="1000" dirty="0">
                          <a:effectLst/>
                        </a:rPr>
                        <a:t> Aung and Professor Keita </a:t>
                      </a:r>
                      <a:r>
                        <a:rPr lang="en-US" sz="1000" dirty="0" err="1">
                          <a:effectLst/>
                        </a:rPr>
                        <a:t>Tsuboi</a:t>
                      </a:r>
                      <a:r>
                        <a:rPr lang="en-US" sz="1000" dirty="0">
                          <a:effectLst/>
                        </a:rPr>
                        <a:t>, Professor at the University of Nagoya University Mrs. Shirin </a:t>
                      </a:r>
                      <a:r>
                        <a:rPr lang="en-US" sz="1000" dirty="0" err="1">
                          <a:effectLst/>
                        </a:rPr>
                        <a:t>Shukrullaeva</a:t>
                      </a:r>
                      <a:r>
                        <a:rPr lang="en-US" sz="1000" dirty="0">
                          <a:effectLst/>
                        </a:rPr>
                        <a:t>, Vice-Rector for Academic Affairs of the Tashkent Financial Institute </a:t>
                      </a:r>
                      <a:r>
                        <a:rPr lang="en-US" sz="1000" dirty="0" err="1">
                          <a:effectLst/>
                        </a:rPr>
                        <a:t>Mr.I.Kuziev</a:t>
                      </a:r>
                      <a:r>
                        <a:rPr lang="en-US" sz="1000" dirty="0">
                          <a:effectLst/>
                        </a:rPr>
                        <a:t>, Vice-Rector for Research </a:t>
                      </a:r>
                      <a:br>
                        <a:rPr lang="en-US" sz="1000" dirty="0">
                          <a:effectLst/>
                        </a:rPr>
                      </a:br>
                      <a:r>
                        <a:rPr lang="en-US" sz="1000" dirty="0">
                          <a:effectLst/>
                        </a:rPr>
                        <a:t>Dr. </a:t>
                      </a:r>
                      <a:r>
                        <a:rPr lang="en-US" sz="1000" dirty="0" err="1">
                          <a:effectLst/>
                        </a:rPr>
                        <a:t>J.Karimkulov</a:t>
                      </a:r>
                      <a:r>
                        <a:rPr lang="en-US" sz="1000" dirty="0">
                          <a:effectLst/>
                        </a:rPr>
                        <a:t>, a number of professors and lecturers and more than fifty-fifth students of the credit-economy faculty. Professor </a:t>
                      </a:r>
                      <a:r>
                        <a:rPr lang="en-US" sz="1000" dirty="0" err="1">
                          <a:effectLst/>
                        </a:rPr>
                        <a:t>Zau</a:t>
                      </a:r>
                      <a:r>
                        <a:rPr lang="en-US" sz="1000" dirty="0">
                          <a:effectLst/>
                        </a:rPr>
                        <a:t> </a:t>
                      </a:r>
                      <a:r>
                        <a:rPr lang="en-US" sz="1000" dirty="0" err="1">
                          <a:effectLst/>
                        </a:rPr>
                        <a:t>Zau</a:t>
                      </a:r>
                      <a:r>
                        <a:rPr lang="en-US" sz="1000" dirty="0">
                          <a:effectLst/>
                        </a:rPr>
                        <a:t> Aung, Professor of International University of Japan, is attending a seminar on the urgent problems of international management, their role in the transnational corporations, and the changes that have been taking place to address these problems in Japan’s higher education institutions. as well as the requirements for enter to universities and Educational processes in higher education institutions of Japan. </a:t>
                      </a:r>
                      <a:endParaRPr lang="ru-RU" sz="1000" dirty="0">
                        <a:effectLst/>
                      </a:endParaRPr>
                    </a:p>
                    <a:p>
                      <a:pPr marR="21590" algn="just">
                        <a:lnSpc>
                          <a:spcPct val="107000"/>
                        </a:lnSpc>
                        <a:spcAft>
                          <a:spcPts val="0"/>
                        </a:spcAft>
                        <a:tabLst>
                          <a:tab pos="4675505" algn="l"/>
                          <a:tab pos="4697095" algn="l"/>
                        </a:tabLst>
                      </a:pPr>
                      <a:r>
                        <a:rPr lang="en-US" sz="1000" u="sng" dirty="0">
                          <a:effectLst/>
                          <a:hlinkClick r:id="rId3"/>
                        </a:rPr>
                        <a:t>http://www.tfi.uz/index.php/en/2016-10-17-07-04-31/event/2556-xmtsteen</a:t>
                      </a:r>
                      <a:r>
                        <a:rPr lang="en-US"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dirty="0" err="1">
                          <a:effectLst/>
                        </a:rPr>
                        <a:t>J.Karimkulov</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over  165 (</a:t>
                      </a:r>
                      <a:r>
                        <a:rPr lang="en-US" sz="1000">
                          <a:effectLst/>
                        </a:rPr>
                        <a:t>doctoral students, </a:t>
                      </a:r>
                      <a:r>
                        <a:rPr lang="en-GB" sz="1000">
                          <a:effectLst/>
                        </a:rPr>
                        <a:t>teachers)</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US" sz="1000">
                          <a:effectLst/>
                        </a:rPr>
                        <a:t>At the end of the training, the specialists answered questions from the students on the actual issues of international management.</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1121862649"/>
                  </a:ext>
                </a:extLst>
              </a:tr>
              <a:tr h="759100">
                <a:tc>
                  <a:txBody>
                    <a:bodyPr/>
                    <a:lstStyle/>
                    <a:p>
                      <a:pPr algn="ctr">
                        <a:lnSpc>
                          <a:spcPct val="107000"/>
                        </a:lnSpc>
                        <a:spcAft>
                          <a:spcPts val="0"/>
                        </a:spcAft>
                      </a:pPr>
                      <a:r>
                        <a:rPr lang="en-GB" sz="1000">
                          <a:effectLst/>
                        </a:rPr>
                        <a:t>04/12/2018</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US" sz="1000">
                          <a:effectLst/>
                        </a:rPr>
                        <a:t>Meeting</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 pos="4697095" algn="l"/>
                        </a:tabLst>
                      </a:pPr>
                      <a:r>
                        <a:rPr lang="en-US" sz="1000">
                          <a:effectLst/>
                        </a:rPr>
                        <a:t>Discussing about the issue development UzDoc 2.0 project and preparing next session this project.  </a:t>
                      </a:r>
                      <a:endParaRPr lang="ru-RU" sz="1000">
                        <a:effectLst/>
                      </a:endParaRPr>
                    </a:p>
                    <a:p>
                      <a:pPr marR="21590" algn="just">
                        <a:lnSpc>
                          <a:spcPct val="107000"/>
                        </a:lnSpc>
                        <a:spcAft>
                          <a:spcPts val="0"/>
                        </a:spcAft>
                        <a:tabLst>
                          <a:tab pos="4675505" algn="l"/>
                          <a:tab pos="4697095" algn="l"/>
                        </a:tabLst>
                      </a:pPr>
                      <a:r>
                        <a:rPr lang="en-US" sz="1000">
                          <a:effectLst/>
                        </a:rPr>
                        <a:t>In The meeting, Local coordinator of the project  Dr. J.Karimkulov has told about development UzDoc 2.0 in local institution and improve currently work around doctoral education under this project.</a:t>
                      </a:r>
                      <a:endParaRPr lang="ru-RU" sz="1000">
                        <a:effectLst/>
                      </a:endParaRPr>
                    </a:p>
                    <a:p>
                      <a:pPr marR="21590" algn="just">
                        <a:lnSpc>
                          <a:spcPct val="107000"/>
                        </a:lnSpc>
                        <a:spcAft>
                          <a:spcPts val="0"/>
                        </a:spcAft>
                        <a:tabLst>
                          <a:tab pos="4675505" algn="l"/>
                          <a:tab pos="4697095" algn="l"/>
                        </a:tabLst>
                      </a:pPr>
                      <a:r>
                        <a:rPr lang="en-US" sz="1000">
                          <a:effectLst/>
                        </a:rPr>
                        <a:t>In this meeting, all members of UzDoc 2.0 projects participated.</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J.Karimkulov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Over 30 person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US" sz="1000">
                          <a:effectLst/>
                        </a:rPr>
                        <a:t>This meeting was organized webinar format in TIF.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2731999177"/>
                  </a:ext>
                </a:extLst>
              </a:tr>
              <a:tr h="376738">
                <a:tc>
                  <a:txBody>
                    <a:bodyPr/>
                    <a:lstStyle/>
                    <a:p>
                      <a:pPr algn="ctr">
                        <a:lnSpc>
                          <a:spcPct val="107000"/>
                        </a:lnSpc>
                        <a:spcAft>
                          <a:spcPts val="0"/>
                        </a:spcAft>
                      </a:pPr>
                      <a:r>
                        <a:rPr lang="en-GB" sz="1000">
                          <a:effectLst/>
                        </a:rPr>
                        <a:t>04/02/2019</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US" sz="1000">
                          <a:effectLst/>
                        </a:rPr>
                        <a:t>Round table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TIF</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marR="21590" algn="just">
                        <a:lnSpc>
                          <a:spcPct val="107000"/>
                        </a:lnSpc>
                        <a:spcAft>
                          <a:spcPts val="0"/>
                        </a:spcAft>
                        <a:tabLst>
                          <a:tab pos="4675505" algn="l"/>
                          <a:tab pos="4697095" algn="l"/>
                        </a:tabLst>
                      </a:pPr>
                      <a:r>
                        <a:rPr lang="en-US" sz="1000" dirty="0">
                          <a:effectLst/>
                        </a:rPr>
                        <a:t>The round table was organized the round table with partners of EU.</a:t>
                      </a:r>
                      <a:endParaRPr lang="ru-RU" sz="1000" dirty="0">
                        <a:effectLst/>
                      </a:endParaRPr>
                    </a:p>
                    <a:p>
                      <a:pPr marR="21590" algn="just">
                        <a:lnSpc>
                          <a:spcPct val="107000"/>
                        </a:lnSpc>
                        <a:spcAft>
                          <a:spcPts val="0"/>
                        </a:spcAft>
                        <a:tabLst>
                          <a:tab pos="4675505" algn="l"/>
                          <a:tab pos="4697095" algn="l"/>
                        </a:tabLst>
                      </a:pPr>
                      <a:r>
                        <a:rPr lang="en-US" sz="1000" dirty="0">
                          <a:effectLst/>
                        </a:rPr>
                        <a:t>In The round table, Local coordinator of the project Dr. </a:t>
                      </a:r>
                      <a:r>
                        <a:rPr lang="en-US" sz="1000" dirty="0" err="1">
                          <a:effectLst/>
                        </a:rPr>
                        <a:t>J.Karimkulov</a:t>
                      </a:r>
                      <a:r>
                        <a:rPr lang="en-US" sz="1000" dirty="0">
                          <a:effectLst/>
                        </a:rPr>
                        <a:t> was told about improve doctoral education in Uzbekistan.</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J.Karimkulov</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a:effectLst/>
                        </a:rPr>
                        <a:t>Over 28 person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tc>
                  <a:txBody>
                    <a:bodyPr/>
                    <a:lstStyle/>
                    <a:p>
                      <a:pPr algn="ctr">
                        <a:lnSpc>
                          <a:spcPct val="107000"/>
                        </a:lnSpc>
                        <a:spcAft>
                          <a:spcPts val="0"/>
                        </a:spcAft>
                      </a:pPr>
                      <a:r>
                        <a:rPr lang="en-GB" sz="10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406" marR="15406" marT="0" marB="0"/>
                </a:tc>
                <a:extLst>
                  <a:ext uri="{0D108BD9-81ED-4DB2-BD59-A6C34878D82A}">
                    <a16:rowId xmlns:a16="http://schemas.microsoft.com/office/drawing/2014/main" val="2572729986"/>
                  </a:ext>
                </a:extLst>
              </a:tr>
            </a:tbl>
          </a:graphicData>
        </a:graphic>
      </p:graphicFrame>
    </p:spTree>
    <p:extLst>
      <p:ext uri="{BB962C8B-B14F-4D97-AF65-F5344CB8AC3E}">
        <p14:creationId xmlns:p14="http://schemas.microsoft.com/office/powerpoint/2010/main" val="2086897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82B549D8-AA60-4687-994D-A036830AEE99}"/>
              </a:ext>
            </a:extLst>
          </p:cNvPr>
          <p:cNvGraphicFramePr>
            <a:graphicFrameLocks noGrp="1"/>
          </p:cNvGraphicFramePr>
          <p:nvPr>
            <p:ph idx="1"/>
            <p:extLst>
              <p:ext uri="{D42A27DB-BD31-4B8C-83A1-F6EECF244321}">
                <p14:modId xmlns:p14="http://schemas.microsoft.com/office/powerpoint/2010/main" val="2376460717"/>
              </p:ext>
            </p:extLst>
          </p:nvPr>
        </p:nvGraphicFramePr>
        <p:xfrm>
          <a:off x="894293" y="43349"/>
          <a:ext cx="10842913" cy="6814651"/>
        </p:xfrm>
        <a:graphic>
          <a:graphicData uri="http://schemas.openxmlformats.org/drawingml/2006/table">
            <a:tbl>
              <a:tblPr firstRow="1" firstCol="1" bandRow="1">
                <a:tableStyleId>{5C22544A-7EE6-4342-B048-85BDC9FD1C3A}</a:tableStyleId>
              </a:tblPr>
              <a:tblGrid>
                <a:gridCol w="880663">
                  <a:extLst>
                    <a:ext uri="{9D8B030D-6E8A-4147-A177-3AD203B41FA5}">
                      <a16:colId xmlns:a16="http://schemas.microsoft.com/office/drawing/2014/main" val="4249898735"/>
                    </a:ext>
                  </a:extLst>
                </a:gridCol>
                <a:gridCol w="1130807">
                  <a:extLst>
                    <a:ext uri="{9D8B030D-6E8A-4147-A177-3AD203B41FA5}">
                      <a16:colId xmlns:a16="http://schemas.microsoft.com/office/drawing/2014/main" val="300632679"/>
                    </a:ext>
                  </a:extLst>
                </a:gridCol>
                <a:gridCol w="750423">
                  <a:extLst>
                    <a:ext uri="{9D8B030D-6E8A-4147-A177-3AD203B41FA5}">
                      <a16:colId xmlns:a16="http://schemas.microsoft.com/office/drawing/2014/main" val="3541224755"/>
                    </a:ext>
                  </a:extLst>
                </a:gridCol>
                <a:gridCol w="4161446">
                  <a:extLst>
                    <a:ext uri="{9D8B030D-6E8A-4147-A177-3AD203B41FA5}">
                      <a16:colId xmlns:a16="http://schemas.microsoft.com/office/drawing/2014/main" val="3498373752"/>
                    </a:ext>
                  </a:extLst>
                </a:gridCol>
                <a:gridCol w="1074989">
                  <a:extLst>
                    <a:ext uri="{9D8B030D-6E8A-4147-A177-3AD203B41FA5}">
                      <a16:colId xmlns:a16="http://schemas.microsoft.com/office/drawing/2014/main" val="444014148"/>
                    </a:ext>
                  </a:extLst>
                </a:gridCol>
                <a:gridCol w="1559422">
                  <a:extLst>
                    <a:ext uri="{9D8B030D-6E8A-4147-A177-3AD203B41FA5}">
                      <a16:colId xmlns:a16="http://schemas.microsoft.com/office/drawing/2014/main" val="408485958"/>
                    </a:ext>
                  </a:extLst>
                </a:gridCol>
                <a:gridCol w="1285163">
                  <a:extLst>
                    <a:ext uri="{9D8B030D-6E8A-4147-A177-3AD203B41FA5}">
                      <a16:colId xmlns:a16="http://schemas.microsoft.com/office/drawing/2014/main" val="2253292720"/>
                    </a:ext>
                  </a:extLst>
                </a:gridCol>
              </a:tblGrid>
              <a:tr h="290057">
                <a:tc gridSpan="7">
                  <a:txBody>
                    <a:bodyPr/>
                    <a:lstStyle/>
                    <a:p>
                      <a:pPr algn="ctr">
                        <a:lnSpc>
                          <a:spcPct val="115000"/>
                        </a:lnSpc>
                        <a:spcAft>
                          <a:spcPts val="0"/>
                        </a:spcAft>
                      </a:pPr>
                      <a:r>
                        <a:rPr lang="en-GB" sz="1200">
                          <a:effectLst/>
                        </a:rPr>
                        <a:t>UZDOC 2.0. Dissemination Report</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85227" marR="85227" marT="42613" marB="42613"/>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27984343"/>
                  </a:ext>
                </a:extLst>
              </a:tr>
              <a:tr h="443949">
                <a:tc>
                  <a:txBody>
                    <a:bodyPr/>
                    <a:lstStyle/>
                    <a:p>
                      <a:pPr algn="just">
                        <a:lnSpc>
                          <a:spcPct val="115000"/>
                        </a:lnSpc>
                        <a:spcAft>
                          <a:spcPts val="0"/>
                        </a:spcAft>
                      </a:pPr>
                      <a:r>
                        <a:rPr lang="en-GB" sz="1300">
                          <a:effectLst/>
                        </a:rPr>
                        <a:t>Date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Type of activity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Location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Web link/additional information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Responsible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Total number of people reached</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700">
                          <a:effectLst/>
                        </a:rPr>
                        <a:t>Impact &amp; additional benefits</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904506796"/>
                  </a:ext>
                </a:extLst>
              </a:tr>
              <a:tr h="1358718">
                <a:tc>
                  <a:txBody>
                    <a:bodyPr/>
                    <a:lstStyle/>
                    <a:p>
                      <a:pPr algn="just">
                        <a:lnSpc>
                          <a:spcPct val="115000"/>
                        </a:lnSpc>
                        <a:spcAft>
                          <a:spcPts val="0"/>
                        </a:spcAft>
                      </a:pPr>
                      <a:r>
                        <a:rPr lang="en-GB" sz="1300">
                          <a:effectLst/>
                        </a:rPr>
                        <a:t>15/10/2016 (yearly)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 Activity Report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Brussels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u="sng">
                          <a:effectLst/>
                          <a:hlinkClick r:id="rId2"/>
                        </a:rPr>
                        <a:t>http://www.unica-network.eu/sites/default/files/activity_report_2015-2016_-_online.pdf</a:t>
                      </a:r>
                      <a:endParaRPr lang="ru-RU" sz="1300">
                        <a:effectLst/>
                      </a:endParaRPr>
                    </a:p>
                    <a:p>
                      <a:pPr algn="just">
                        <a:lnSpc>
                          <a:spcPct val="115000"/>
                        </a:lnSpc>
                        <a:spcAft>
                          <a:spcPts val="0"/>
                        </a:spcAft>
                      </a:pPr>
                      <a:r>
                        <a:rPr lang="en-GB" sz="1300" u="sng">
                          <a:effectLst/>
                          <a:hlinkClick r:id="rId3"/>
                        </a:rPr>
                        <a:t>http://www.unica-network.eu/sites/default/files/1._saso_unica_activity_report.pdf</a:t>
                      </a: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dirty="0">
                          <a:effectLst/>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800">
                          <a:effectLst/>
                        </a:rPr>
                        <a:t>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2641216317"/>
                  </a:ext>
                </a:extLst>
              </a:tr>
              <a:tr h="672642">
                <a:tc>
                  <a:txBody>
                    <a:bodyPr/>
                    <a:lstStyle/>
                    <a:p>
                      <a:pPr algn="just">
                        <a:lnSpc>
                          <a:spcPct val="115000"/>
                        </a:lnSpc>
                        <a:spcAft>
                          <a:spcPts val="0"/>
                        </a:spcAft>
                      </a:pPr>
                      <a:r>
                        <a:rPr lang="en-GB" sz="1300">
                          <a:effectLst/>
                        </a:rPr>
                        <a:t>15/10/2016</a:t>
                      </a:r>
                      <a:endParaRPr lang="ru-RU" sz="1300">
                        <a:effectLst/>
                      </a:endParaRPr>
                    </a:p>
                    <a:p>
                      <a:pPr algn="just">
                        <a:lnSpc>
                          <a:spcPct val="115000"/>
                        </a:lnSpc>
                        <a:spcAft>
                          <a:spcPts val="0"/>
                        </a:spcAft>
                      </a:pPr>
                      <a:r>
                        <a:rPr lang="en-GB" sz="1300">
                          <a:effectLst/>
                        </a:rPr>
                        <a:t>(monthly)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 Newsletter</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Brussels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u="sng" dirty="0">
                          <a:effectLst/>
                          <a:hlinkClick r:id="rId4"/>
                        </a:rPr>
                        <a:t>http://www.unica-network.eu/page/e-communication</a:t>
                      </a:r>
                      <a:r>
                        <a:rPr lang="en-GB" sz="1300" dirty="0">
                          <a:effectLst/>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dirty="0">
                          <a:effectLst/>
                        </a:rPr>
                        <a:t>UNICA</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600+ subscribers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800">
                          <a:effectLst/>
                        </a:rPr>
                        <a:t>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1082568055"/>
                  </a:ext>
                </a:extLst>
              </a:tr>
              <a:tr h="443949">
                <a:tc>
                  <a:txBody>
                    <a:bodyPr/>
                    <a:lstStyle/>
                    <a:p>
                      <a:pPr algn="just">
                        <a:lnSpc>
                          <a:spcPct val="115000"/>
                        </a:lnSpc>
                        <a:spcAft>
                          <a:spcPts val="0"/>
                        </a:spcAft>
                      </a:pPr>
                      <a:r>
                        <a:rPr lang="en-GB" sz="1300">
                          <a:effectLst/>
                        </a:rPr>
                        <a:t>15/10/2016</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 website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Brussels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u="sng" dirty="0">
                          <a:effectLst/>
                          <a:hlinkClick r:id="rId5"/>
                        </a:rPr>
                        <a:t>http://www.unica-network.eu/news/uzdoc-20-selected-eu-co-funding</a:t>
                      </a:r>
                      <a:r>
                        <a:rPr lang="en-GB" sz="1300" dirty="0">
                          <a:effectLst/>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dirty="0">
                          <a:effectLst/>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800">
                          <a:effectLst/>
                        </a:rPr>
                        <a:t>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1650882311"/>
                  </a:ext>
                </a:extLst>
              </a:tr>
              <a:tr h="901334">
                <a:tc>
                  <a:txBody>
                    <a:bodyPr/>
                    <a:lstStyle/>
                    <a:p>
                      <a:pPr algn="just">
                        <a:lnSpc>
                          <a:spcPct val="115000"/>
                        </a:lnSpc>
                        <a:spcAft>
                          <a:spcPts val="0"/>
                        </a:spcAft>
                      </a:pPr>
                      <a:r>
                        <a:rPr lang="en-GB" sz="1300">
                          <a:effectLst/>
                        </a:rPr>
                        <a:t>16/11/2017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Powerpoint Presentation by UNICA President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ELTE Budapest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PPT about the UNICA activities in 2016 - 2017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07000"/>
                        </a:lnSpc>
                        <a:spcAft>
                          <a:spcPts val="0"/>
                        </a:spcAft>
                      </a:pPr>
                      <a:r>
                        <a:rPr lang="en-GB" sz="1300">
                          <a:effectLst/>
                        </a:rPr>
                        <a:t>95 participants from UNICA member universities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800">
                          <a:effectLst/>
                        </a:rPr>
                        <a:t>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4008138391"/>
                  </a:ext>
                </a:extLst>
              </a:tr>
              <a:tr h="901334">
                <a:tc>
                  <a:txBody>
                    <a:bodyPr/>
                    <a:lstStyle/>
                    <a:p>
                      <a:pPr algn="just">
                        <a:lnSpc>
                          <a:spcPct val="115000"/>
                        </a:lnSpc>
                        <a:spcAft>
                          <a:spcPts val="0"/>
                        </a:spcAft>
                      </a:pPr>
                      <a:r>
                        <a:rPr lang="en-GB" sz="1300">
                          <a:effectLst/>
                        </a:rPr>
                        <a:t>16/11/2017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Powerpoint Presentation by UNICA President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ELTE Budapest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PPT about the UNICA work plan 2017 - 2018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07000"/>
                        </a:lnSpc>
                        <a:spcAft>
                          <a:spcPts val="0"/>
                        </a:spcAft>
                      </a:pPr>
                      <a:r>
                        <a:rPr lang="en-GB" sz="1300">
                          <a:effectLst/>
                        </a:rPr>
                        <a:t>95 participants from UNICA member universities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800" dirty="0">
                          <a:effectLst/>
                        </a:rPr>
                        <a:t> </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3729508475"/>
                  </a:ext>
                </a:extLst>
              </a:tr>
              <a:tr h="901334">
                <a:tc>
                  <a:txBody>
                    <a:bodyPr/>
                    <a:lstStyle/>
                    <a:p>
                      <a:pPr algn="just">
                        <a:lnSpc>
                          <a:spcPct val="115000"/>
                        </a:lnSpc>
                        <a:spcAft>
                          <a:spcPts val="0"/>
                        </a:spcAft>
                      </a:pPr>
                      <a:r>
                        <a:rPr lang="en-GB" sz="1300">
                          <a:effectLst/>
                        </a:rPr>
                        <a:t>14/11/2018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Powerpont Presentation by UNICA President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Bratislava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PPT about the UNICA acitivites in 2017-2018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07000"/>
                        </a:lnSpc>
                        <a:spcAft>
                          <a:spcPts val="0"/>
                        </a:spcAft>
                      </a:pPr>
                      <a:r>
                        <a:rPr lang="en-GB" sz="1300" dirty="0">
                          <a:effectLst/>
                        </a:rPr>
                        <a:t>tbc</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800">
                          <a:effectLst/>
                        </a:rPr>
                        <a:t> </a:t>
                      </a:r>
                      <a:endParaRPr lang="ru-RU" sz="8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3177948689"/>
                  </a:ext>
                </a:extLst>
              </a:tr>
              <a:tr h="901334">
                <a:tc>
                  <a:txBody>
                    <a:bodyPr/>
                    <a:lstStyle/>
                    <a:p>
                      <a:pPr algn="just">
                        <a:lnSpc>
                          <a:spcPct val="115000"/>
                        </a:lnSpc>
                        <a:spcAft>
                          <a:spcPts val="0"/>
                        </a:spcAft>
                      </a:pPr>
                      <a:r>
                        <a:rPr lang="en-GB" sz="1300">
                          <a:effectLst/>
                        </a:rPr>
                        <a:t>14/11/2018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Powerpoint Presentation by UNICA President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Bratislava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PPT about the UNICA work plan 2019 - 2020</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1300">
                          <a:effectLst/>
                        </a:rPr>
                        <a:t>UNICA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07000"/>
                        </a:lnSpc>
                        <a:spcAft>
                          <a:spcPts val="0"/>
                        </a:spcAft>
                      </a:pPr>
                      <a:r>
                        <a:rPr lang="en-GB" sz="1300" dirty="0">
                          <a:effectLst/>
                        </a:rPr>
                        <a:t>tbc</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tc>
                  <a:txBody>
                    <a:bodyPr/>
                    <a:lstStyle/>
                    <a:p>
                      <a:pPr algn="just">
                        <a:lnSpc>
                          <a:spcPct val="115000"/>
                        </a:lnSpc>
                        <a:spcAft>
                          <a:spcPts val="0"/>
                        </a:spcAft>
                      </a:pPr>
                      <a:r>
                        <a:rPr lang="en-GB" sz="800" dirty="0">
                          <a:effectLst/>
                        </a:rPr>
                        <a:t> </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121" marR="52121" marT="0" marB="0"/>
                </a:tc>
                <a:extLst>
                  <a:ext uri="{0D108BD9-81ED-4DB2-BD59-A6C34878D82A}">
                    <a16:rowId xmlns:a16="http://schemas.microsoft.com/office/drawing/2014/main" val="2884433915"/>
                  </a:ext>
                </a:extLst>
              </a:tr>
            </a:tbl>
          </a:graphicData>
        </a:graphic>
      </p:graphicFrame>
      <p:sp>
        <p:nvSpPr>
          <p:cNvPr id="5" name="Rectangle 1">
            <a:hlinkClick r:id="rId5"/>
            <a:extLst>
              <a:ext uri="{FF2B5EF4-FFF2-40B4-BE49-F238E27FC236}">
                <a16:creationId xmlns:a16="http://schemas.microsoft.com/office/drawing/2014/main" id="{2497080A-45FD-43FB-9FEB-413242749F4C}"/>
              </a:ext>
            </a:extLst>
          </p:cNvPr>
          <p:cNvSpPr>
            <a:spLocks noChangeArrowheads="1"/>
          </p:cNvSpPr>
          <p:nvPr/>
        </p:nvSpPr>
        <p:spPr bwMode="auto">
          <a:xfrm>
            <a:off x="2022475" y="1819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306265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C436B0D1-FAEC-4CBF-8264-B3FA7A53BEB8}"/>
              </a:ext>
            </a:extLst>
          </p:cNvPr>
          <p:cNvGraphicFramePr>
            <a:graphicFrameLocks noGrp="1"/>
          </p:cNvGraphicFramePr>
          <p:nvPr>
            <p:ph idx="1"/>
            <p:extLst>
              <p:ext uri="{D42A27DB-BD31-4B8C-83A1-F6EECF244321}">
                <p14:modId xmlns:p14="http://schemas.microsoft.com/office/powerpoint/2010/main" val="31090236"/>
              </p:ext>
            </p:extLst>
          </p:nvPr>
        </p:nvGraphicFramePr>
        <p:xfrm>
          <a:off x="206542" y="364362"/>
          <a:ext cx="11778915" cy="6493638"/>
        </p:xfrm>
        <a:graphic>
          <a:graphicData uri="http://schemas.openxmlformats.org/drawingml/2006/table">
            <a:tbl>
              <a:tblPr firstRow="1" firstCol="1" bandRow="1">
                <a:tableStyleId>{5C22544A-7EE6-4342-B048-85BDC9FD1C3A}</a:tableStyleId>
              </a:tblPr>
              <a:tblGrid>
                <a:gridCol w="922223">
                  <a:extLst>
                    <a:ext uri="{9D8B030D-6E8A-4147-A177-3AD203B41FA5}">
                      <a16:colId xmlns:a16="http://schemas.microsoft.com/office/drawing/2014/main" val="1523206235"/>
                    </a:ext>
                  </a:extLst>
                </a:gridCol>
                <a:gridCol w="1001603">
                  <a:extLst>
                    <a:ext uri="{9D8B030D-6E8A-4147-A177-3AD203B41FA5}">
                      <a16:colId xmlns:a16="http://schemas.microsoft.com/office/drawing/2014/main" val="1630498673"/>
                    </a:ext>
                  </a:extLst>
                </a:gridCol>
                <a:gridCol w="2503795">
                  <a:extLst>
                    <a:ext uri="{9D8B030D-6E8A-4147-A177-3AD203B41FA5}">
                      <a16:colId xmlns:a16="http://schemas.microsoft.com/office/drawing/2014/main" val="104165610"/>
                    </a:ext>
                  </a:extLst>
                </a:gridCol>
                <a:gridCol w="3833422">
                  <a:extLst>
                    <a:ext uri="{9D8B030D-6E8A-4147-A177-3AD203B41FA5}">
                      <a16:colId xmlns:a16="http://schemas.microsoft.com/office/drawing/2014/main" val="3924203868"/>
                    </a:ext>
                  </a:extLst>
                </a:gridCol>
                <a:gridCol w="1432406">
                  <a:extLst>
                    <a:ext uri="{9D8B030D-6E8A-4147-A177-3AD203B41FA5}">
                      <a16:colId xmlns:a16="http://schemas.microsoft.com/office/drawing/2014/main" val="2644305336"/>
                    </a:ext>
                  </a:extLst>
                </a:gridCol>
                <a:gridCol w="1022530">
                  <a:extLst>
                    <a:ext uri="{9D8B030D-6E8A-4147-A177-3AD203B41FA5}">
                      <a16:colId xmlns:a16="http://schemas.microsoft.com/office/drawing/2014/main" val="2083133069"/>
                    </a:ext>
                  </a:extLst>
                </a:gridCol>
                <a:gridCol w="1062936">
                  <a:extLst>
                    <a:ext uri="{9D8B030D-6E8A-4147-A177-3AD203B41FA5}">
                      <a16:colId xmlns:a16="http://schemas.microsoft.com/office/drawing/2014/main" val="728405118"/>
                    </a:ext>
                  </a:extLst>
                </a:gridCol>
              </a:tblGrid>
              <a:tr h="239038">
                <a:tc gridSpan="7">
                  <a:txBody>
                    <a:bodyPr/>
                    <a:lstStyle/>
                    <a:p>
                      <a:pPr algn="ctr">
                        <a:lnSpc>
                          <a:spcPct val="115000"/>
                        </a:lnSpc>
                        <a:spcAft>
                          <a:spcPts val="800"/>
                        </a:spcAft>
                      </a:pPr>
                      <a:r>
                        <a:rPr lang="en-GB" sz="1100">
                          <a:effectLst/>
                        </a:rPr>
                        <a:t>UZDOC 2.0. Dissemination Report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9218" marR="79218" marT="39609" marB="39609"/>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78967150"/>
                  </a:ext>
                </a:extLst>
              </a:tr>
              <a:tr h="628273">
                <a:tc>
                  <a:txBody>
                    <a:bodyPr/>
                    <a:lstStyle/>
                    <a:p>
                      <a:pPr algn="just">
                        <a:lnSpc>
                          <a:spcPct val="115000"/>
                        </a:lnSpc>
                        <a:spcAft>
                          <a:spcPts val="800"/>
                        </a:spcAft>
                      </a:pPr>
                      <a:r>
                        <a:rPr lang="en-GB" sz="1100">
                          <a:effectLst/>
                        </a:rPr>
                        <a:t>Date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Type of activity</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Location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Web link/additional information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Responsible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Total number of people reached</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Impact &amp; additional benefits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extLst>
                  <a:ext uri="{0D108BD9-81ED-4DB2-BD59-A6C34878D82A}">
                    <a16:rowId xmlns:a16="http://schemas.microsoft.com/office/drawing/2014/main" val="430764244"/>
                  </a:ext>
                </a:extLst>
              </a:tr>
              <a:tr h="787681">
                <a:tc>
                  <a:txBody>
                    <a:bodyPr/>
                    <a:lstStyle/>
                    <a:p>
                      <a:pPr algn="just">
                        <a:lnSpc>
                          <a:spcPct val="115000"/>
                        </a:lnSpc>
                        <a:spcAft>
                          <a:spcPts val="800"/>
                        </a:spcAft>
                      </a:pPr>
                      <a:r>
                        <a:rPr lang="en-GB" sz="1100">
                          <a:effectLst/>
                        </a:rPr>
                        <a:t>31/03/2017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Report in the University Scientific Council</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QQSU</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Report about the project in the Scientific Council of QQSU (presentation)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dirty="0" err="1">
                          <a:effectLst/>
                        </a:rPr>
                        <a:t>B.Kaipbergenov</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07000"/>
                        </a:lnSpc>
                        <a:spcAft>
                          <a:spcPts val="800"/>
                        </a:spcAft>
                      </a:pPr>
                      <a:r>
                        <a:rPr lang="en-GB" sz="1100">
                          <a:effectLst/>
                        </a:rPr>
                        <a:t>Over 50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Information was given to Members of Scientific Council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extLst>
                  <a:ext uri="{0D108BD9-81ED-4DB2-BD59-A6C34878D82A}">
                    <a16:rowId xmlns:a16="http://schemas.microsoft.com/office/drawing/2014/main" val="3854844650"/>
                  </a:ext>
                </a:extLst>
              </a:tr>
              <a:tr h="223103">
                <a:tc>
                  <a:txBody>
                    <a:bodyPr/>
                    <a:lstStyle/>
                    <a:p>
                      <a:pPr algn="just">
                        <a:lnSpc>
                          <a:spcPct val="115000"/>
                        </a:lnSpc>
                        <a:spcAft>
                          <a:spcPts val="800"/>
                        </a:spcAft>
                      </a:pPr>
                      <a:r>
                        <a:rPr lang="en-GB" sz="1100">
                          <a:effectLst/>
                        </a:rPr>
                        <a:t>27/10/2017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Information about project  on Institutional website www.karsu.uz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QQSU</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dirty="0">
                          <a:effectLst/>
                        </a:rPr>
                        <a:t>Information about Erasmus+ project </a:t>
                      </a:r>
                      <a:r>
                        <a:rPr lang="en-GB" sz="1100" dirty="0" err="1">
                          <a:effectLst/>
                        </a:rPr>
                        <a:t>UzDOC</a:t>
                      </a:r>
                      <a:r>
                        <a:rPr lang="en-GB" sz="1100" dirty="0">
                          <a:effectLst/>
                        </a:rPr>
                        <a:t> 2.0 activities was placed on institute web page. </a:t>
                      </a:r>
                      <a:endParaRPr lang="ru-RU" sz="1100" dirty="0">
                        <a:effectLst/>
                      </a:endParaRPr>
                    </a:p>
                    <a:p>
                      <a:pPr algn="just">
                        <a:lnSpc>
                          <a:spcPct val="115000"/>
                        </a:lnSpc>
                        <a:spcAft>
                          <a:spcPts val="800"/>
                        </a:spcAft>
                      </a:pPr>
                      <a:r>
                        <a:rPr lang="en-GB" sz="1100" u="sng" dirty="0">
                          <a:effectLst/>
                          <a:hlinkClick r:id="rId2"/>
                        </a:rPr>
                        <a:t>http://www.karsu.uz/%D0%A5%D0%B0%D0%BB%D2%9B-%D0%B0%D1%80%D0%B0%D0%BB%D1%8B%D2%9B-%D0%B1%D0%B0%D0%B9%D0%BB%D0%B0%D0%BD%D1%8B%D1%81%D0%BB%D0%B0%D1%80/</a:t>
                      </a:r>
                      <a:endParaRPr lang="ru-RU" sz="1100" dirty="0">
                        <a:effectLst/>
                      </a:endParaRPr>
                    </a:p>
                    <a:p>
                      <a:pPr algn="just">
                        <a:lnSpc>
                          <a:spcPct val="115000"/>
                        </a:lnSpc>
                        <a:spcAft>
                          <a:spcPts val="800"/>
                        </a:spcAft>
                      </a:pPr>
                      <a:r>
                        <a:rPr lang="en-GB" sz="1100" dirty="0">
                          <a:effectLst/>
                        </a:rPr>
                        <a:t> </a:t>
                      </a:r>
                      <a:endParaRPr lang="ru-RU" sz="1100" dirty="0">
                        <a:effectLst/>
                      </a:endParaRPr>
                    </a:p>
                    <a:p>
                      <a:pPr algn="just">
                        <a:lnSpc>
                          <a:spcPct val="115000"/>
                        </a:lnSpc>
                        <a:spcAft>
                          <a:spcPts val="800"/>
                        </a:spcAft>
                      </a:pPr>
                      <a:r>
                        <a:rPr lang="en-GB"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B.Kaipbergenov</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07000"/>
                        </a:lnSpc>
                        <a:spcAft>
                          <a:spcPts val="800"/>
                        </a:spcAft>
                      </a:pPr>
                      <a:r>
                        <a:rPr lang="en-GB" sz="1100">
                          <a:effectLst/>
                        </a:rPr>
                        <a:t>over 8500 (students and staff of TCTI)</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institute staff and students and other interested parties about project and it’s activities.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extLst>
                  <a:ext uri="{0D108BD9-81ED-4DB2-BD59-A6C34878D82A}">
                    <a16:rowId xmlns:a16="http://schemas.microsoft.com/office/drawing/2014/main" val="1236540487"/>
                  </a:ext>
                </a:extLst>
              </a:tr>
              <a:tr h="1244931">
                <a:tc>
                  <a:txBody>
                    <a:bodyPr/>
                    <a:lstStyle/>
                    <a:p>
                      <a:pPr algn="just">
                        <a:lnSpc>
                          <a:spcPct val="115000"/>
                        </a:lnSpc>
                        <a:spcAft>
                          <a:spcPts val="800"/>
                        </a:spcAft>
                      </a:pPr>
                      <a:r>
                        <a:rPr lang="en-GB" sz="1100">
                          <a:effectLst/>
                        </a:rPr>
                        <a:t>28/10/2017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Information about project  on Institutional website www.karsu.uz</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QQSU</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Information about Erasmus+ project UzDOC 2.0 activities was placed on institute web page in Russian language: </a:t>
                      </a:r>
                      <a:endParaRPr lang="ru-RU" sz="1100">
                        <a:effectLst/>
                      </a:endParaRPr>
                    </a:p>
                    <a:p>
                      <a:pPr algn="just">
                        <a:lnSpc>
                          <a:spcPct val="115000"/>
                        </a:lnSpc>
                        <a:spcAft>
                          <a:spcPts val="800"/>
                        </a:spcAft>
                      </a:pPr>
                      <a:r>
                        <a:rPr lang="en-GB" sz="1100" u="sng">
                          <a:effectLst/>
                          <a:hlinkClick r:id="rId3"/>
                        </a:rPr>
                        <a:t>http://www.karsu.uz/ru/%D0%9C%D0%B5%D0%B6%D0%B4%D1%83%D0%BD%D0%B0%D1%80%D0%BE%D0%B4%D0%BD%D0%B0%D1%8F-%D0%B4%D0%B5%D1%8F%D1%82%D0%B5%D0%BB%D1%8C%D0%BD%D0%BE%D1%81%D1%82%D1%8C/</a:t>
                      </a:r>
                      <a:endParaRPr lang="ru-RU" sz="1100">
                        <a:effectLst/>
                      </a:endParaRPr>
                    </a:p>
                    <a:p>
                      <a:pPr algn="just">
                        <a:lnSpc>
                          <a:spcPct val="115000"/>
                        </a:lnSpc>
                        <a:spcAft>
                          <a:spcPts val="800"/>
                        </a:spcAft>
                      </a:pPr>
                      <a:r>
                        <a:rPr lang="en-GB"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B.Kaipbergenov</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07000"/>
                        </a:lnSpc>
                        <a:spcAft>
                          <a:spcPts val="0"/>
                        </a:spcAft>
                      </a:pPr>
                      <a:r>
                        <a:rPr lang="en-GB" sz="1100">
                          <a:effectLst/>
                        </a:rPr>
                        <a:t>over 8500 (students and staff of TCTI)</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Information was given to institute staff and students and other interested parties in Russian about project and it’s activities.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extLst>
                  <a:ext uri="{0D108BD9-81ED-4DB2-BD59-A6C34878D82A}">
                    <a16:rowId xmlns:a16="http://schemas.microsoft.com/office/drawing/2014/main" val="3584763110"/>
                  </a:ext>
                </a:extLst>
              </a:tr>
              <a:tr h="1039498">
                <a:tc>
                  <a:txBody>
                    <a:bodyPr/>
                    <a:lstStyle/>
                    <a:p>
                      <a:pPr algn="just">
                        <a:lnSpc>
                          <a:spcPct val="115000"/>
                        </a:lnSpc>
                        <a:spcAft>
                          <a:spcPts val="800"/>
                        </a:spcAft>
                      </a:pPr>
                      <a:r>
                        <a:rPr lang="en-GB" sz="1100">
                          <a:effectLst/>
                        </a:rPr>
                        <a:t>25/05/2018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Report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Head Scientific and Methodological Center   for professional development of Academic and Executives Staff in Higher education the Ministry of Higher and secondary special education of Uzbekistan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0"/>
                        </a:spcAft>
                      </a:pPr>
                      <a:r>
                        <a:rPr lang="en-GB" sz="1100" dirty="0">
                          <a:effectLst/>
                        </a:rPr>
                        <a:t>Activity Report at the Polytechnic University of Turin. </a:t>
                      </a:r>
                      <a:endParaRPr lang="ru-RU" sz="1100" dirty="0">
                        <a:effectLst/>
                      </a:endParaRPr>
                    </a:p>
                    <a:p>
                      <a:pPr algn="just">
                        <a:lnSpc>
                          <a:spcPct val="115000"/>
                        </a:lnSpc>
                        <a:spcAft>
                          <a:spcPts val="0"/>
                        </a:spcAft>
                      </a:pPr>
                      <a:r>
                        <a:rPr lang="en-GB" sz="1100" dirty="0">
                          <a:effectLst/>
                        </a:rPr>
                        <a:t>Target group: Listeners of the course "Target training of personnel reserves by higher educational institutions". (Presentation)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a:effectLst/>
                        </a:rPr>
                        <a:t>A.Arziev</a:t>
                      </a:r>
                      <a:endParaRPr lang="ru-RU" sz="1100">
                        <a:effectLst/>
                      </a:endParaRPr>
                    </a:p>
                    <a:p>
                      <a:pPr algn="just">
                        <a:lnSpc>
                          <a:spcPct val="115000"/>
                        </a:lnSpc>
                        <a:spcAft>
                          <a:spcPts val="800"/>
                        </a:spcAft>
                      </a:pPr>
                      <a:r>
                        <a:rPr lang="en-GB"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07000"/>
                        </a:lnSpc>
                        <a:spcAft>
                          <a:spcPts val="0"/>
                        </a:spcAft>
                      </a:pPr>
                      <a:r>
                        <a:rPr lang="en-GB" sz="1100">
                          <a:effectLst/>
                        </a:rPr>
                        <a:t>over 30 persons (representatives of Ministry)</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tc>
                  <a:txBody>
                    <a:bodyPr/>
                    <a:lstStyle/>
                    <a:p>
                      <a:pPr algn="just">
                        <a:lnSpc>
                          <a:spcPct val="115000"/>
                        </a:lnSpc>
                        <a:spcAft>
                          <a:spcPts val="800"/>
                        </a:spcAft>
                      </a:pPr>
                      <a:r>
                        <a:rPr lang="en-GB" sz="1100" dirty="0">
                          <a:effectLst/>
                        </a:rPr>
                        <a:t>Information about project activities in POLITO was given</a:t>
                      </a:r>
                      <a:endParaRPr lang="ru-RU" sz="1100" dirty="0">
                        <a:effectLst/>
                      </a:endParaRPr>
                    </a:p>
                    <a:p>
                      <a:pPr algn="just">
                        <a:lnSpc>
                          <a:spcPct val="115000"/>
                        </a:lnSpc>
                        <a:spcAft>
                          <a:spcPts val="800"/>
                        </a:spcAft>
                      </a:pPr>
                      <a:r>
                        <a:rPr lang="en-GB"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840" marR="30840" marT="0" marB="0"/>
                </a:tc>
                <a:extLst>
                  <a:ext uri="{0D108BD9-81ED-4DB2-BD59-A6C34878D82A}">
                    <a16:rowId xmlns:a16="http://schemas.microsoft.com/office/drawing/2014/main" val="1035706038"/>
                  </a:ext>
                </a:extLst>
              </a:tr>
            </a:tbl>
          </a:graphicData>
        </a:graphic>
      </p:graphicFrame>
      <p:sp>
        <p:nvSpPr>
          <p:cNvPr id="5" name="Rectangle 1">
            <a:extLst>
              <a:ext uri="{FF2B5EF4-FFF2-40B4-BE49-F238E27FC236}">
                <a16:creationId xmlns:a16="http://schemas.microsoft.com/office/drawing/2014/main" id="{E4010764-77DA-4E6E-A63B-3F61A07833B7}"/>
              </a:ext>
            </a:extLst>
          </p:cNvPr>
          <p:cNvSpPr>
            <a:spLocks noChangeArrowheads="1"/>
          </p:cNvSpPr>
          <p:nvPr/>
        </p:nvSpPr>
        <p:spPr bwMode="auto">
          <a:xfrm>
            <a:off x="3212153" y="-72192"/>
            <a:ext cx="54789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Karakalpak State University (QQSU)</a:t>
            </a:r>
            <a:endParaRPr kumimoji="0" lang="en-US" altLang="ru-RU"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6204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B49912F4-3DA5-4BE2-9EB3-A3D405640355}"/>
              </a:ext>
            </a:extLst>
          </p:cNvPr>
          <p:cNvGraphicFramePr>
            <a:graphicFrameLocks noGrp="1"/>
          </p:cNvGraphicFramePr>
          <p:nvPr>
            <p:ph idx="1"/>
            <p:extLst>
              <p:ext uri="{D42A27DB-BD31-4B8C-83A1-F6EECF244321}">
                <p14:modId xmlns:p14="http://schemas.microsoft.com/office/powerpoint/2010/main" val="4031434322"/>
              </p:ext>
            </p:extLst>
          </p:nvPr>
        </p:nvGraphicFramePr>
        <p:xfrm>
          <a:off x="332896" y="640645"/>
          <a:ext cx="11526207" cy="5576709"/>
        </p:xfrm>
        <a:graphic>
          <a:graphicData uri="http://schemas.openxmlformats.org/drawingml/2006/table">
            <a:tbl>
              <a:tblPr firstRow="1" firstCol="1" bandRow="1">
                <a:tableStyleId>{5C22544A-7EE6-4342-B048-85BDC9FD1C3A}</a:tableStyleId>
              </a:tblPr>
              <a:tblGrid>
                <a:gridCol w="139895">
                  <a:extLst>
                    <a:ext uri="{9D8B030D-6E8A-4147-A177-3AD203B41FA5}">
                      <a16:colId xmlns:a16="http://schemas.microsoft.com/office/drawing/2014/main" val="2538532535"/>
                    </a:ext>
                  </a:extLst>
                </a:gridCol>
                <a:gridCol w="891484">
                  <a:extLst>
                    <a:ext uri="{9D8B030D-6E8A-4147-A177-3AD203B41FA5}">
                      <a16:colId xmlns:a16="http://schemas.microsoft.com/office/drawing/2014/main" val="1412532963"/>
                    </a:ext>
                  </a:extLst>
                </a:gridCol>
                <a:gridCol w="968217">
                  <a:extLst>
                    <a:ext uri="{9D8B030D-6E8A-4147-A177-3AD203B41FA5}">
                      <a16:colId xmlns:a16="http://schemas.microsoft.com/office/drawing/2014/main" val="2169472544"/>
                    </a:ext>
                  </a:extLst>
                </a:gridCol>
                <a:gridCol w="1182368">
                  <a:extLst>
                    <a:ext uri="{9D8B030D-6E8A-4147-A177-3AD203B41FA5}">
                      <a16:colId xmlns:a16="http://schemas.microsoft.com/office/drawing/2014/main" val="2154490423"/>
                    </a:ext>
                  </a:extLst>
                </a:gridCol>
                <a:gridCol w="4943625">
                  <a:extLst>
                    <a:ext uri="{9D8B030D-6E8A-4147-A177-3AD203B41FA5}">
                      <a16:colId xmlns:a16="http://schemas.microsoft.com/office/drawing/2014/main" val="3876185841"/>
                    </a:ext>
                  </a:extLst>
                </a:gridCol>
                <a:gridCol w="1384661">
                  <a:extLst>
                    <a:ext uri="{9D8B030D-6E8A-4147-A177-3AD203B41FA5}">
                      <a16:colId xmlns:a16="http://schemas.microsoft.com/office/drawing/2014/main" val="3432361935"/>
                    </a:ext>
                  </a:extLst>
                </a:gridCol>
                <a:gridCol w="988446">
                  <a:extLst>
                    <a:ext uri="{9D8B030D-6E8A-4147-A177-3AD203B41FA5}">
                      <a16:colId xmlns:a16="http://schemas.microsoft.com/office/drawing/2014/main" val="3986061227"/>
                    </a:ext>
                  </a:extLst>
                </a:gridCol>
                <a:gridCol w="1027511">
                  <a:extLst>
                    <a:ext uri="{9D8B030D-6E8A-4147-A177-3AD203B41FA5}">
                      <a16:colId xmlns:a16="http://schemas.microsoft.com/office/drawing/2014/main" val="2201732980"/>
                    </a:ext>
                  </a:extLst>
                </a:gridCol>
              </a:tblGrid>
              <a:tr h="1298814">
                <a:tc>
                  <a:txBody>
                    <a:bodyPr/>
                    <a:lstStyle/>
                    <a:p>
                      <a:pPr>
                        <a:lnSpc>
                          <a:spcPct val="107000"/>
                        </a:lnSpc>
                        <a:spcAft>
                          <a:spcPts val="800"/>
                        </a:spcAft>
                      </a:pPr>
                      <a:r>
                        <a:rPr lang="ru-RU"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en-US" sz="1200">
                          <a:effectLst/>
                        </a:rPr>
                        <a:t>22/02/2019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Information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QQSU</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dirty="0">
                          <a:effectLst/>
                        </a:rPr>
                        <a:t>Presentation of new equipment for videoconference to doctoral students and independent researchers. The meeting was held by the Vice-Rector for Academic Affairs  </a:t>
                      </a:r>
                      <a:r>
                        <a:rPr lang="en-GB" sz="1200" dirty="0" err="1">
                          <a:effectLst/>
                        </a:rPr>
                        <a:t>M.Ibragimov</a:t>
                      </a:r>
                      <a:r>
                        <a:rPr lang="en-GB" sz="1200" dirty="0">
                          <a:effectLst/>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M.Ibragimov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07000"/>
                        </a:lnSpc>
                        <a:spcAft>
                          <a:spcPts val="0"/>
                        </a:spcAft>
                      </a:pPr>
                      <a:r>
                        <a:rPr lang="en-GB" sz="1200">
                          <a:effectLst/>
                        </a:rPr>
                        <a:t>over 30 persons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Information about the project and the use of new equipment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extLst>
                  <a:ext uri="{0D108BD9-81ED-4DB2-BD59-A6C34878D82A}">
                    <a16:rowId xmlns:a16="http://schemas.microsoft.com/office/drawing/2014/main" val="449696647"/>
                  </a:ext>
                </a:extLst>
              </a:tr>
              <a:tr h="1426176">
                <a:tc>
                  <a:txBody>
                    <a:bodyPr/>
                    <a:lstStyle/>
                    <a:p>
                      <a:pPr>
                        <a:lnSpc>
                          <a:spcPct val="107000"/>
                        </a:lnSpc>
                        <a:spcAft>
                          <a:spcPts val="800"/>
                        </a:spcAft>
                      </a:pPr>
                      <a:r>
                        <a:rPr lang="ru-RU"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800"/>
                        </a:spcAft>
                      </a:pPr>
                      <a:r>
                        <a:rPr lang="en-US" sz="1200">
                          <a:effectLst/>
                        </a:rPr>
                        <a:t>25/02/2019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800"/>
                        </a:spcAft>
                      </a:pPr>
                      <a:r>
                        <a:rPr lang="en-US" sz="1200" dirty="0">
                          <a:effectLst/>
                        </a:rPr>
                        <a:t>Information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800"/>
                        </a:spcAft>
                      </a:pPr>
                      <a:r>
                        <a:rPr lang="en-US" sz="1200">
                          <a:effectLst/>
                        </a:rPr>
                        <a:t>Informational portal </a:t>
                      </a:r>
                      <a:r>
                        <a:rPr lang="en-US" sz="1200" u="sng">
                          <a:effectLst/>
                          <a:hlinkClick r:id="rId2"/>
                        </a:rPr>
                        <a:t>www.zaman.uz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nSpc>
                          <a:spcPct val="107000"/>
                        </a:lnSpc>
                        <a:spcAft>
                          <a:spcPts val="0"/>
                        </a:spcAft>
                      </a:pPr>
                      <a:r>
                        <a:rPr lang="en-GB" sz="1200">
                          <a:effectLst/>
                        </a:rPr>
                        <a:t>Information about the project   Uzdoc 2.0.</a:t>
                      </a:r>
                      <a:endParaRPr lang="ru-RU" sz="1200">
                        <a:effectLst/>
                      </a:endParaRPr>
                    </a:p>
                    <a:p>
                      <a:pPr>
                        <a:lnSpc>
                          <a:spcPct val="107000"/>
                        </a:lnSpc>
                        <a:spcAft>
                          <a:spcPts val="0"/>
                        </a:spcAft>
                      </a:pPr>
                      <a:r>
                        <a:rPr lang="en-GB" sz="1200">
                          <a:effectLst/>
                        </a:rPr>
                        <a:t> http://zaman.uz/359-uzdoc-20-zbekstan-zhoary-oy-orynlarynda-doktorly-bilimlendiri-sapasyn-asyry.html</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800"/>
                        </a:spcAft>
                      </a:pPr>
                      <a:r>
                        <a:rPr lang="en-GB" sz="1200">
                          <a:effectLst/>
                        </a:rPr>
                        <a:t>B.Kaipbergenov</a:t>
                      </a:r>
                      <a:endParaRPr lang="ru-RU" sz="1200">
                        <a:effectLst/>
                      </a:endParaRPr>
                    </a:p>
                    <a:p>
                      <a:pPr algn="just">
                        <a:lnSpc>
                          <a:spcPct val="115000"/>
                        </a:lnSpc>
                        <a:spcAft>
                          <a:spcPts val="800"/>
                        </a:spcAft>
                      </a:pPr>
                      <a:r>
                        <a:rPr lang="en-GB" sz="1200">
                          <a:effectLst/>
                        </a:rPr>
                        <a:t>A. Arziev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07000"/>
                        </a:lnSpc>
                        <a:spcAft>
                          <a:spcPts val="0"/>
                        </a:spcAft>
                      </a:pPr>
                      <a:r>
                        <a:rPr lang="en-GB" sz="1200">
                          <a:effectLst/>
                        </a:rPr>
                        <a:t>Site Subscribers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nSpc>
                          <a:spcPct val="107000"/>
                        </a:lnSpc>
                        <a:spcAft>
                          <a:spcPts val="0"/>
                        </a:spcAft>
                      </a:pPr>
                      <a:r>
                        <a:rPr lang="en-GB" sz="1200">
                          <a:effectLst/>
                        </a:rPr>
                        <a:t>Information about the project in Karakalpak language is given</a:t>
                      </a:r>
                      <a:endParaRPr lang="ru-RU" sz="1200">
                        <a:effectLst/>
                      </a:endParaRPr>
                    </a:p>
                    <a:p>
                      <a:pPr algn="just">
                        <a:lnSpc>
                          <a:spcPct val="115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extLst>
                  <a:ext uri="{0D108BD9-81ED-4DB2-BD59-A6C34878D82A}">
                    <a16:rowId xmlns:a16="http://schemas.microsoft.com/office/drawing/2014/main" val="418897612"/>
                  </a:ext>
                </a:extLst>
              </a:tr>
              <a:tr h="1426176">
                <a:tc gridSpan="2">
                  <a:txBody>
                    <a:bodyPr/>
                    <a:lstStyle/>
                    <a:p>
                      <a:pPr algn="just">
                        <a:lnSpc>
                          <a:spcPct val="115000"/>
                        </a:lnSpc>
                        <a:spcAft>
                          <a:spcPts val="0"/>
                        </a:spcAft>
                      </a:pPr>
                      <a:r>
                        <a:rPr lang="en-US" sz="1200">
                          <a:effectLst/>
                        </a:rPr>
                        <a:t>25/02/2019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93019" marR="93019" marT="46510" marB="46510"/>
                </a:tc>
                <a:tc hMerge="1">
                  <a:txBody>
                    <a:bodyPr/>
                    <a:lstStyle/>
                    <a:p>
                      <a:endParaRPr lang="ru-RU"/>
                    </a:p>
                  </a:txBody>
                  <a:tcPr/>
                </a:tc>
                <a:tc>
                  <a:txBody>
                    <a:bodyPr/>
                    <a:lstStyle/>
                    <a:p>
                      <a:pPr algn="just">
                        <a:lnSpc>
                          <a:spcPct val="115000"/>
                        </a:lnSpc>
                        <a:spcAft>
                          <a:spcPts val="0"/>
                        </a:spcAft>
                      </a:pPr>
                      <a:r>
                        <a:rPr lang="en-US" sz="1200">
                          <a:effectLst/>
                        </a:rPr>
                        <a:t>Information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800"/>
                        </a:spcAft>
                      </a:pPr>
                      <a:r>
                        <a:rPr lang="en-US" sz="1200">
                          <a:effectLst/>
                        </a:rPr>
                        <a:t>Informational portal </a:t>
                      </a:r>
                      <a:r>
                        <a:rPr lang="en-US" sz="1200" u="sng">
                          <a:effectLst/>
                          <a:hlinkClick r:id="rId3"/>
                        </a:rPr>
                        <a:t>www.kar24.uz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nSpc>
                          <a:spcPct val="107000"/>
                        </a:lnSpc>
                        <a:spcAft>
                          <a:spcPts val="0"/>
                        </a:spcAft>
                      </a:pPr>
                      <a:r>
                        <a:rPr lang="en-GB" sz="1200">
                          <a:effectLst/>
                        </a:rPr>
                        <a:t>Information about the project   Uzdoc 2.0.</a:t>
                      </a:r>
                      <a:endParaRPr lang="ru-RU" sz="1200">
                        <a:effectLst/>
                      </a:endParaRPr>
                    </a:p>
                    <a:p>
                      <a:pPr>
                        <a:lnSpc>
                          <a:spcPct val="107000"/>
                        </a:lnSpc>
                        <a:spcAft>
                          <a:spcPts val="0"/>
                        </a:spcAft>
                      </a:pPr>
                      <a:r>
                        <a:rPr lang="en-GB" sz="1200">
                          <a:effectLst/>
                        </a:rPr>
                        <a:t> http://kar24.uz/?p=2625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800"/>
                        </a:spcAft>
                      </a:pPr>
                      <a:r>
                        <a:rPr lang="en-GB" sz="1200">
                          <a:effectLst/>
                        </a:rPr>
                        <a:t>A. Arziev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07000"/>
                        </a:lnSpc>
                        <a:spcAft>
                          <a:spcPts val="0"/>
                        </a:spcAft>
                      </a:pPr>
                      <a:r>
                        <a:rPr lang="en-GB" sz="1200">
                          <a:effectLst/>
                        </a:rPr>
                        <a:t>Site Subscribers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nSpc>
                          <a:spcPct val="107000"/>
                        </a:lnSpc>
                        <a:spcAft>
                          <a:spcPts val="0"/>
                        </a:spcAft>
                      </a:pPr>
                      <a:r>
                        <a:rPr lang="en-GB" sz="1200">
                          <a:effectLst/>
                        </a:rPr>
                        <a:t>Information about the project in Karakalpak language is given</a:t>
                      </a:r>
                      <a:endParaRPr lang="ru-RU" sz="1200">
                        <a:effectLst/>
                      </a:endParaRPr>
                    </a:p>
                    <a:p>
                      <a:pPr algn="just">
                        <a:lnSpc>
                          <a:spcPct val="115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extLst>
                  <a:ext uri="{0D108BD9-81ED-4DB2-BD59-A6C34878D82A}">
                    <a16:rowId xmlns:a16="http://schemas.microsoft.com/office/drawing/2014/main" val="1348583678"/>
                  </a:ext>
                </a:extLst>
              </a:tr>
              <a:tr h="1425543">
                <a:tc>
                  <a:txBody>
                    <a:bodyPr/>
                    <a:lstStyle/>
                    <a:p>
                      <a:pPr>
                        <a:lnSpc>
                          <a:spcPct val="107000"/>
                        </a:lnSpc>
                        <a:spcAft>
                          <a:spcPts val="800"/>
                        </a:spcAft>
                      </a:pPr>
                      <a:r>
                        <a:rPr lang="ru-RU"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15000"/>
                        </a:lnSpc>
                        <a:spcAft>
                          <a:spcPts val="0"/>
                        </a:spcAft>
                      </a:pPr>
                      <a:r>
                        <a:rPr lang="ru-RU" sz="1200">
                          <a:effectLst/>
                        </a:rPr>
                        <a:t>26</a:t>
                      </a:r>
                      <a:r>
                        <a:rPr lang="en-US" sz="1200">
                          <a:effectLst/>
                        </a:rPr>
                        <a:t>/</a:t>
                      </a:r>
                      <a:r>
                        <a:rPr lang="ru-RU" sz="1200">
                          <a:effectLst/>
                        </a:rPr>
                        <a:t>02</a:t>
                      </a:r>
                      <a:r>
                        <a:rPr lang="en-US" sz="1200">
                          <a:effectLst/>
                        </a:rPr>
                        <a:t>/201</a:t>
                      </a:r>
                      <a:r>
                        <a:rPr lang="ru-RU" sz="1200">
                          <a:effectLst/>
                        </a:rPr>
                        <a:t>9</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Information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Nukus Branch of Tashkent  University</a:t>
                      </a:r>
                      <a:endParaRPr lang="ru-RU" sz="1200">
                        <a:effectLst/>
                      </a:endParaRPr>
                    </a:p>
                    <a:p>
                      <a:pPr algn="just">
                        <a:lnSpc>
                          <a:spcPct val="115000"/>
                        </a:lnSpc>
                        <a:spcAft>
                          <a:spcPts val="0"/>
                        </a:spcAft>
                      </a:pPr>
                      <a:r>
                        <a:rPr lang="en-US" sz="1200">
                          <a:effectLst/>
                        </a:rPr>
                        <a:t>Of </a:t>
                      </a:r>
                      <a:r>
                        <a:rPr lang="en-GB" sz="1200">
                          <a:effectLst/>
                        </a:rPr>
                        <a:t>Information Technologies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A meeting was held with the interpreters of the Nukus branch of the Tashkent University of Information Technologies to get acquainted with the goals and objectives of the project, as well as with the work performed during the project (photos).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0"/>
                        </a:spcAft>
                      </a:pPr>
                      <a:r>
                        <a:rPr lang="en-GB" sz="1200">
                          <a:effectLst/>
                        </a:rPr>
                        <a:t>B.Kaipbergenov</a:t>
                      </a:r>
                      <a:endParaRPr lang="ru-RU" sz="1200">
                        <a:effectLst/>
                      </a:endParaRPr>
                    </a:p>
                    <a:p>
                      <a:pPr algn="just">
                        <a:lnSpc>
                          <a:spcPct val="115000"/>
                        </a:lnSpc>
                        <a:spcAft>
                          <a:spcPts val="0"/>
                        </a:spcAft>
                      </a:pPr>
                      <a:r>
                        <a:rPr lang="en-GB" sz="1200">
                          <a:effectLst/>
                        </a:rPr>
                        <a:t>A.Arziev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07000"/>
                        </a:lnSpc>
                        <a:spcAft>
                          <a:spcPts val="0"/>
                        </a:spcAft>
                      </a:pPr>
                      <a:r>
                        <a:rPr lang="en-GB" sz="1200">
                          <a:effectLst/>
                        </a:rPr>
                        <a:t>over 30 persons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tc>
                  <a:txBody>
                    <a:bodyPr/>
                    <a:lstStyle/>
                    <a:p>
                      <a:pPr algn="just">
                        <a:lnSpc>
                          <a:spcPct val="115000"/>
                        </a:lnSpc>
                        <a:spcAft>
                          <a:spcPts val="800"/>
                        </a:spcAft>
                      </a:pPr>
                      <a:r>
                        <a:rPr lang="en-GB" sz="1200" dirty="0">
                          <a:effectLst/>
                        </a:rPr>
                        <a:t>Information about project activities in UGR was given</a:t>
                      </a:r>
                      <a:endParaRPr lang="ru-RU" sz="1200" dirty="0">
                        <a:effectLst/>
                      </a:endParaRPr>
                    </a:p>
                    <a:p>
                      <a:pPr algn="just">
                        <a:lnSpc>
                          <a:spcPct val="115000"/>
                        </a:lnSpc>
                        <a:spcAft>
                          <a:spcPts val="800"/>
                        </a:spcAft>
                      </a:pPr>
                      <a:r>
                        <a:rPr lang="en-GB"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5894" marR="75894" marT="0" marB="0"/>
                </a:tc>
                <a:extLst>
                  <a:ext uri="{0D108BD9-81ED-4DB2-BD59-A6C34878D82A}">
                    <a16:rowId xmlns:a16="http://schemas.microsoft.com/office/drawing/2014/main" val="926064042"/>
                  </a:ext>
                </a:extLst>
              </a:tr>
            </a:tbl>
          </a:graphicData>
        </a:graphic>
      </p:graphicFrame>
      <p:sp>
        <p:nvSpPr>
          <p:cNvPr id="5" name="Rectangle 1">
            <a:extLst>
              <a:ext uri="{FF2B5EF4-FFF2-40B4-BE49-F238E27FC236}">
                <a16:creationId xmlns:a16="http://schemas.microsoft.com/office/drawing/2014/main" id="{38B2C9A5-CAB0-4B6A-AE79-7250FDFC4D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714136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76313901-9152-4DF2-B8FA-940E64B8FB95}"/>
              </a:ext>
            </a:extLst>
          </p:cNvPr>
          <p:cNvGraphicFramePr>
            <a:graphicFrameLocks noGrp="1"/>
          </p:cNvGraphicFramePr>
          <p:nvPr>
            <p:ph idx="1"/>
            <p:extLst>
              <p:ext uri="{D42A27DB-BD31-4B8C-83A1-F6EECF244321}">
                <p14:modId xmlns:p14="http://schemas.microsoft.com/office/powerpoint/2010/main" val="2601774460"/>
              </p:ext>
            </p:extLst>
          </p:nvPr>
        </p:nvGraphicFramePr>
        <p:xfrm>
          <a:off x="304683" y="1422400"/>
          <a:ext cx="11582634" cy="4872595"/>
        </p:xfrm>
        <a:graphic>
          <a:graphicData uri="http://schemas.openxmlformats.org/drawingml/2006/table">
            <a:tbl>
              <a:tblPr firstRow="1" firstCol="1" bandRow="1">
                <a:tableStyleId>{5C22544A-7EE6-4342-B048-85BDC9FD1C3A}</a:tableStyleId>
              </a:tblPr>
              <a:tblGrid>
                <a:gridCol w="937764">
                  <a:extLst>
                    <a:ext uri="{9D8B030D-6E8A-4147-A177-3AD203B41FA5}">
                      <a16:colId xmlns:a16="http://schemas.microsoft.com/office/drawing/2014/main" val="2818359025"/>
                    </a:ext>
                  </a:extLst>
                </a:gridCol>
                <a:gridCol w="1633383">
                  <a:extLst>
                    <a:ext uri="{9D8B030D-6E8A-4147-A177-3AD203B41FA5}">
                      <a16:colId xmlns:a16="http://schemas.microsoft.com/office/drawing/2014/main" val="3259702081"/>
                    </a:ext>
                  </a:extLst>
                </a:gridCol>
                <a:gridCol w="893004">
                  <a:extLst>
                    <a:ext uri="{9D8B030D-6E8A-4147-A177-3AD203B41FA5}">
                      <a16:colId xmlns:a16="http://schemas.microsoft.com/office/drawing/2014/main" val="639759224"/>
                    </a:ext>
                  </a:extLst>
                </a:gridCol>
                <a:gridCol w="3969721">
                  <a:extLst>
                    <a:ext uri="{9D8B030D-6E8A-4147-A177-3AD203B41FA5}">
                      <a16:colId xmlns:a16="http://schemas.microsoft.com/office/drawing/2014/main" val="2907327443"/>
                    </a:ext>
                  </a:extLst>
                </a:gridCol>
                <a:gridCol w="1142487">
                  <a:extLst>
                    <a:ext uri="{9D8B030D-6E8A-4147-A177-3AD203B41FA5}">
                      <a16:colId xmlns:a16="http://schemas.microsoft.com/office/drawing/2014/main" val="2909665115"/>
                    </a:ext>
                  </a:extLst>
                </a:gridCol>
                <a:gridCol w="1645857">
                  <a:extLst>
                    <a:ext uri="{9D8B030D-6E8A-4147-A177-3AD203B41FA5}">
                      <a16:colId xmlns:a16="http://schemas.microsoft.com/office/drawing/2014/main" val="2239863874"/>
                    </a:ext>
                  </a:extLst>
                </a:gridCol>
                <a:gridCol w="1360418">
                  <a:extLst>
                    <a:ext uri="{9D8B030D-6E8A-4147-A177-3AD203B41FA5}">
                      <a16:colId xmlns:a16="http://schemas.microsoft.com/office/drawing/2014/main" val="3694231654"/>
                    </a:ext>
                  </a:extLst>
                </a:gridCol>
              </a:tblGrid>
              <a:tr h="403400">
                <a:tc gridSpan="7">
                  <a:txBody>
                    <a:bodyPr/>
                    <a:lstStyle/>
                    <a:p>
                      <a:pPr algn="ctr">
                        <a:lnSpc>
                          <a:spcPct val="115000"/>
                        </a:lnSpc>
                        <a:spcAft>
                          <a:spcPts val="800"/>
                        </a:spcAft>
                      </a:pPr>
                      <a:r>
                        <a:rPr lang="en-GB" sz="1800" dirty="0">
                          <a:effectLst/>
                        </a:rPr>
                        <a:t>UZDOC 2.0. Dissemination Report</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5627" marR="95627" marT="47814" marB="47814"/>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51958767"/>
                  </a:ext>
                </a:extLst>
              </a:tr>
              <a:tr h="397296">
                <a:tc>
                  <a:txBody>
                    <a:bodyPr/>
                    <a:lstStyle/>
                    <a:p>
                      <a:pPr algn="just">
                        <a:lnSpc>
                          <a:spcPct val="115000"/>
                        </a:lnSpc>
                        <a:spcAft>
                          <a:spcPts val="800"/>
                        </a:spcAft>
                      </a:pPr>
                      <a:r>
                        <a:rPr lang="en-GB" sz="1200">
                          <a:effectLst/>
                        </a:rPr>
                        <a:t>Date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200">
                          <a:effectLst/>
                        </a:rPr>
                        <a:t>Type of activity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200">
                          <a:effectLst/>
                        </a:rPr>
                        <a:t>Location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200">
                          <a:effectLst/>
                        </a:rPr>
                        <a:t>Web link/additional information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200">
                          <a:effectLst/>
                        </a:rPr>
                        <a:t>Responsible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200">
                          <a:effectLst/>
                        </a:rPr>
                        <a:t>Total number of people reached</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200">
                          <a:effectLst/>
                        </a:rPr>
                        <a:t>Impact &amp; additional benefits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extLst>
                  <a:ext uri="{0D108BD9-81ED-4DB2-BD59-A6C34878D82A}">
                    <a16:rowId xmlns:a16="http://schemas.microsoft.com/office/drawing/2014/main" val="1023479118"/>
                  </a:ext>
                </a:extLst>
              </a:tr>
              <a:tr h="1326431">
                <a:tc>
                  <a:txBody>
                    <a:bodyPr/>
                    <a:lstStyle/>
                    <a:p>
                      <a:pPr algn="just">
                        <a:lnSpc>
                          <a:spcPct val="115000"/>
                        </a:lnSpc>
                        <a:spcAft>
                          <a:spcPts val="800"/>
                        </a:spcAft>
                      </a:pPr>
                      <a:r>
                        <a:rPr lang="en-GB" sz="1300">
                          <a:effectLst/>
                        </a:rPr>
                        <a:t>26.01.2017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ctr">
                        <a:lnSpc>
                          <a:spcPct val="115000"/>
                        </a:lnSpc>
                        <a:spcAft>
                          <a:spcPts val="800"/>
                        </a:spcAft>
                      </a:pPr>
                      <a:r>
                        <a:rPr lang="en-GB" sz="1300">
                          <a:effectLst/>
                        </a:rPr>
                        <a:t>Report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07000"/>
                        </a:lnSpc>
                        <a:spcAft>
                          <a:spcPts val="0"/>
                        </a:spcAft>
                      </a:pPr>
                      <a:r>
                        <a:rPr lang="en-GB" sz="1300" dirty="0">
                          <a:effectLst/>
                        </a:rPr>
                        <a:t>Conducting a seminar for PhD students on the UZDOC 2.0. project &amp; the role of Doctorate Support Centre</a:t>
                      </a:r>
                      <a:endParaRPr lang="ru-RU" sz="1300" dirty="0">
                        <a:effectLst/>
                      </a:endParaRPr>
                    </a:p>
                    <a:p>
                      <a:pPr algn="just">
                        <a:lnSpc>
                          <a:spcPct val="115000"/>
                        </a:lnSpc>
                        <a:spcAft>
                          <a:spcPts val="800"/>
                        </a:spcAft>
                      </a:pPr>
                      <a:r>
                        <a:rPr lang="en-GB" sz="1300" dirty="0">
                          <a:effectLst/>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US" sz="1300">
                          <a:effectLst/>
                        </a:rPr>
                        <a:t>D.Aslanova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07000"/>
                        </a:lnSpc>
                        <a:spcAft>
                          <a:spcPts val="800"/>
                        </a:spcAft>
                      </a:pPr>
                      <a:r>
                        <a:rPr lang="en-GB" sz="1300">
                          <a:effectLst/>
                        </a:rPr>
                        <a:t>Over 40 researchers, professor and PhD students of  the Institute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300">
                          <a:effectLst/>
                        </a:rPr>
                        <a:t>All Phd students and researchers of the Institute were informed about the project and DSC.</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extLst>
                  <a:ext uri="{0D108BD9-81ED-4DB2-BD59-A6C34878D82A}">
                    <a16:rowId xmlns:a16="http://schemas.microsoft.com/office/drawing/2014/main" val="2866562494"/>
                  </a:ext>
                </a:extLst>
              </a:tr>
              <a:tr h="1326431">
                <a:tc>
                  <a:txBody>
                    <a:bodyPr/>
                    <a:lstStyle/>
                    <a:p>
                      <a:pPr algn="just">
                        <a:lnSpc>
                          <a:spcPct val="115000"/>
                        </a:lnSpc>
                        <a:spcAft>
                          <a:spcPts val="800"/>
                        </a:spcAft>
                      </a:pPr>
                      <a:r>
                        <a:rPr lang="en-GB" sz="1300">
                          <a:effectLst/>
                        </a:rPr>
                        <a:t>31.01.2017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ctr">
                        <a:lnSpc>
                          <a:spcPct val="115000"/>
                        </a:lnSpc>
                        <a:spcAft>
                          <a:spcPts val="800"/>
                        </a:spcAft>
                      </a:pPr>
                      <a:r>
                        <a:rPr lang="en-GB" sz="1300">
                          <a:effectLst/>
                        </a:rPr>
                        <a:t>Report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07000"/>
                        </a:lnSpc>
                        <a:spcAft>
                          <a:spcPts val="0"/>
                        </a:spcAft>
                      </a:pPr>
                      <a:r>
                        <a:rPr lang="en-GB" sz="1300">
                          <a:effectLst/>
                        </a:rPr>
                        <a:t>Report to the  Council of the Institute  on the topic: "The goals and objectives of the UZDOC 2.0. project"</a:t>
                      </a:r>
                      <a:endParaRPr lang="ru-RU" sz="1300">
                        <a:effectLst/>
                      </a:endParaRPr>
                    </a:p>
                    <a:p>
                      <a:pPr algn="just">
                        <a:lnSpc>
                          <a:spcPct val="115000"/>
                        </a:lnSpc>
                        <a:spcAft>
                          <a:spcPts val="800"/>
                        </a:spcAft>
                      </a:pP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US" sz="1300">
                          <a:effectLst/>
                        </a:rPr>
                        <a:t>D.Aslanova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07000"/>
                        </a:lnSpc>
                        <a:spcAft>
                          <a:spcPts val="800"/>
                        </a:spcAft>
                      </a:pPr>
                      <a:r>
                        <a:rPr lang="en-GB" sz="1300">
                          <a:effectLst/>
                        </a:rPr>
                        <a:t>Over 50 members of the Institute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300">
                          <a:effectLst/>
                        </a:rPr>
                        <a:t>All members and staff of the Institute were informed about the project and its activities.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extLst>
                  <a:ext uri="{0D108BD9-81ED-4DB2-BD59-A6C34878D82A}">
                    <a16:rowId xmlns:a16="http://schemas.microsoft.com/office/drawing/2014/main" val="2706024603"/>
                  </a:ext>
                </a:extLst>
              </a:tr>
              <a:tr h="1326431">
                <a:tc>
                  <a:txBody>
                    <a:bodyPr/>
                    <a:lstStyle/>
                    <a:p>
                      <a:pPr algn="just">
                        <a:lnSpc>
                          <a:spcPct val="115000"/>
                        </a:lnSpc>
                        <a:spcAft>
                          <a:spcPts val="800"/>
                        </a:spcAft>
                      </a:pPr>
                      <a:r>
                        <a:rPr lang="uz-Cyrl-UZ" sz="1300">
                          <a:effectLst/>
                        </a:rPr>
                        <a:t>02.06.</a:t>
                      </a:r>
                      <a:r>
                        <a:rPr lang="en-GB" sz="1300">
                          <a:effectLst/>
                        </a:rPr>
                        <a:t>2017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ctr">
                        <a:lnSpc>
                          <a:spcPct val="115000"/>
                        </a:lnSpc>
                        <a:spcAft>
                          <a:spcPts val="800"/>
                        </a:spcAft>
                      </a:pPr>
                      <a:r>
                        <a:rPr lang="en-GB" sz="1300">
                          <a:effectLst/>
                        </a:rPr>
                        <a:t>Seminar</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nSpc>
                          <a:spcPct val="107000"/>
                        </a:lnSpc>
                        <a:spcAft>
                          <a:spcPts val="0"/>
                        </a:spcAft>
                      </a:pPr>
                      <a:r>
                        <a:rPr lang="en-GB" sz="1300">
                          <a:effectLst/>
                        </a:rPr>
                        <a:t>Seminar at the DCS for PhD students about  New Legislation on Doctoral Studies in Uzbekistan</a:t>
                      </a:r>
                      <a:endParaRPr lang="ru-RU" sz="1300">
                        <a:effectLst/>
                      </a:endParaRPr>
                    </a:p>
                    <a:p>
                      <a:pPr>
                        <a:lnSpc>
                          <a:spcPct val="107000"/>
                        </a:lnSpc>
                        <a:spcAft>
                          <a:spcPts val="0"/>
                        </a:spcAft>
                      </a:pPr>
                      <a:r>
                        <a:rPr lang="en-GB" sz="14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nSpc>
                          <a:spcPct val="107000"/>
                        </a:lnSpc>
                        <a:spcAft>
                          <a:spcPts val="0"/>
                        </a:spcAft>
                      </a:pPr>
                      <a:r>
                        <a:rPr lang="en-GB" sz="1300">
                          <a:effectLst/>
                        </a:rPr>
                        <a:t>D.Aslanova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300">
                          <a:effectLst/>
                        </a:rPr>
                        <a:t>Over 20 researchers and PhD students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tc>
                  <a:txBody>
                    <a:bodyPr/>
                    <a:lstStyle/>
                    <a:p>
                      <a:pPr algn="just">
                        <a:lnSpc>
                          <a:spcPct val="115000"/>
                        </a:lnSpc>
                        <a:spcAft>
                          <a:spcPts val="800"/>
                        </a:spcAft>
                      </a:pPr>
                      <a:r>
                        <a:rPr lang="en-GB" sz="1300" dirty="0">
                          <a:effectLst/>
                        </a:rPr>
                        <a:t>Introducing new decree and changes in doctoral system in Uzbekistan  to all participants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9248" marR="79248" marT="0" marB="0"/>
                </a:tc>
                <a:extLst>
                  <a:ext uri="{0D108BD9-81ED-4DB2-BD59-A6C34878D82A}">
                    <a16:rowId xmlns:a16="http://schemas.microsoft.com/office/drawing/2014/main" val="1129795944"/>
                  </a:ext>
                </a:extLst>
              </a:tr>
            </a:tbl>
          </a:graphicData>
        </a:graphic>
      </p:graphicFrame>
      <p:sp>
        <p:nvSpPr>
          <p:cNvPr id="5" name="Rectangle 1">
            <a:extLst>
              <a:ext uri="{FF2B5EF4-FFF2-40B4-BE49-F238E27FC236}">
                <a16:creationId xmlns:a16="http://schemas.microsoft.com/office/drawing/2014/main" id="{C8DCFDF7-9592-41C5-8A90-0DE61127C1DB}"/>
              </a:ext>
            </a:extLst>
          </p:cNvPr>
          <p:cNvSpPr>
            <a:spLocks noChangeArrowheads="1"/>
          </p:cNvSpPr>
          <p:nvPr/>
        </p:nvSpPr>
        <p:spPr bwMode="auto">
          <a:xfrm>
            <a:off x="1577256" y="655612"/>
            <a:ext cx="91955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SAMARKAND INSTITUTE OF ECONOMICS AND SERVICE </a:t>
            </a:r>
            <a:r>
              <a:rPr kumimoji="0" lang="en-GB" altLang="ru-RU"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(SIES)</a:t>
            </a:r>
            <a:endParaRPr kumimoji="0" lang="en-GB" altLang="ru-RU"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7668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13E861C5-BE4C-44BD-B294-7010F2C7756F}"/>
              </a:ext>
            </a:extLst>
          </p:cNvPr>
          <p:cNvGraphicFramePr>
            <a:graphicFrameLocks noGrp="1"/>
          </p:cNvGraphicFramePr>
          <p:nvPr>
            <p:ph idx="1"/>
            <p:extLst>
              <p:ext uri="{D42A27DB-BD31-4B8C-83A1-F6EECF244321}">
                <p14:modId xmlns:p14="http://schemas.microsoft.com/office/powerpoint/2010/main" val="2171167541"/>
              </p:ext>
            </p:extLst>
          </p:nvPr>
        </p:nvGraphicFramePr>
        <p:xfrm>
          <a:off x="113365" y="236587"/>
          <a:ext cx="11965270" cy="6384825"/>
        </p:xfrm>
        <a:graphic>
          <a:graphicData uri="http://schemas.openxmlformats.org/drawingml/2006/table">
            <a:tbl>
              <a:tblPr firstRow="1" firstCol="1" bandRow="1">
                <a:tableStyleId>{5C22544A-7EE6-4342-B048-85BDC9FD1C3A}</a:tableStyleId>
              </a:tblPr>
              <a:tblGrid>
                <a:gridCol w="968743">
                  <a:extLst>
                    <a:ext uri="{9D8B030D-6E8A-4147-A177-3AD203B41FA5}">
                      <a16:colId xmlns:a16="http://schemas.microsoft.com/office/drawing/2014/main" val="2002635223"/>
                    </a:ext>
                  </a:extLst>
                </a:gridCol>
                <a:gridCol w="1687343">
                  <a:extLst>
                    <a:ext uri="{9D8B030D-6E8A-4147-A177-3AD203B41FA5}">
                      <a16:colId xmlns:a16="http://schemas.microsoft.com/office/drawing/2014/main" val="982536124"/>
                    </a:ext>
                  </a:extLst>
                </a:gridCol>
                <a:gridCol w="922504">
                  <a:extLst>
                    <a:ext uri="{9D8B030D-6E8A-4147-A177-3AD203B41FA5}">
                      <a16:colId xmlns:a16="http://schemas.microsoft.com/office/drawing/2014/main" val="821772409"/>
                    </a:ext>
                  </a:extLst>
                </a:gridCol>
                <a:gridCol w="4100862">
                  <a:extLst>
                    <a:ext uri="{9D8B030D-6E8A-4147-A177-3AD203B41FA5}">
                      <a16:colId xmlns:a16="http://schemas.microsoft.com/office/drawing/2014/main" val="3434448604"/>
                    </a:ext>
                  </a:extLst>
                </a:gridCol>
                <a:gridCol w="1180231">
                  <a:extLst>
                    <a:ext uri="{9D8B030D-6E8A-4147-A177-3AD203B41FA5}">
                      <a16:colId xmlns:a16="http://schemas.microsoft.com/office/drawing/2014/main" val="405076231"/>
                    </a:ext>
                  </a:extLst>
                </a:gridCol>
                <a:gridCol w="1700228">
                  <a:extLst>
                    <a:ext uri="{9D8B030D-6E8A-4147-A177-3AD203B41FA5}">
                      <a16:colId xmlns:a16="http://schemas.microsoft.com/office/drawing/2014/main" val="1938935886"/>
                    </a:ext>
                  </a:extLst>
                </a:gridCol>
                <a:gridCol w="1405359">
                  <a:extLst>
                    <a:ext uri="{9D8B030D-6E8A-4147-A177-3AD203B41FA5}">
                      <a16:colId xmlns:a16="http://schemas.microsoft.com/office/drawing/2014/main" val="2103275264"/>
                    </a:ext>
                  </a:extLst>
                </a:gridCol>
              </a:tblGrid>
              <a:tr h="1366247">
                <a:tc>
                  <a:txBody>
                    <a:bodyPr/>
                    <a:lstStyle/>
                    <a:p>
                      <a:pPr>
                        <a:lnSpc>
                          <a:spcPct val="107000"/>
                        </a:lnSpc>
                        <a:spcAft>
                          <a:spcPts val="0"/>
                        </a:spcAft>
                      </a:pPr>
                      <a:r>
                        <a:rPr lang="uz-Cyrl-UZ" sz="1300">
                          <a:effectLst/>
                        </a:rPr>
                        <a:t>14.06.</a:t>
                      </a:r>
                      <a:r>
                        <a:rPr lang="en-GB" sz="1300">
                          <a:effectLst/>
                        </a:rPr>
                        <a:t>2017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ctr">
                        <a:lnSpc>
                          <a:spcPct val="115000"/>
                        </a:lnSpc>
                        <a:spcAft>
                          <a:spcPts val="800"/>
                        </a:spcAft>
                      </a:pPr>
                      <a:r>
                        <a:rPr lang="en-GB" sz="1300">
                          <a:effectLst/>
                        </a:rPr>
                        <a:t>Seminar</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80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a:effectLst/>
                        </a:rPr>
                        <a:t>Seminar on how to write scientific articles in foreign journals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a:effectLst/>
                        </a:rPr>
                        <a:t>D.Aslanova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800"/>
                        </a:spcAft>
                      </a:pPr>
                      <a:r>
                        <a:rPr lang="en-GB" sz="1300">
                          <a:effectLst/>
                        </a:rPr>
                        <a:t>Over 40 researchers, professor and PhD students of  the Institute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800"/>
                        </a:spcAft>
                      </a:pPr>
                      <a:r>
                        <a:rPr lang="en-GB" sz="1300">
                          <a:effectLst/>
                        </a:rPr>
                        <a:t>All participants were informed about the steps and rules on writing papers in International area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extLst>
                  <a:ext uri="{0D108BD9-81ED-4DB2-BD59-A6C34878D82A}">
                    <a16:rowId xmlns:a16="http://schemas.microsoft.com/office/drawing/2014/main" val="3505859035"/>
                  </a:ext>
                </a:extLst>
              </a:tr>
              <a:tr h="1596381">
                <a:tc>
                  <a:txBody>
                    <a:bodyPr/>
                    <a:lstStyle/>
                    <a:p>
                      <a:pPr>
                        <a:lnSpc>
                          <a:spcPct val="107000"/>
                        </a:lnSpc>
                        <a:spcAft>
                          <a:spcPts val="0"/>
                        </a:spcAft>
                      </a:pPr>
                      <a:r>
                        <a:rPr lang="uz-Cyrl-UZ" sz="1300">
                          <a:effectLst/>
                        </a:rPr>
                        <a:t>24.02.</a:t>
                      </a:r>
                      <a:r>
                        <a:rPr lang="en-GB" sz="1300">
                          <a:effectLst/>
                        </a:rPr>
                        <a:t>2017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ctr">
                        <a:lnSpc>
                          <a:spcPct val="115000"/>
                        </a:lnSpc>
                        <a:spcAft>
                          <a:spcPts val="800"/>
                        </a:spcAft>
                      </a:pPr>
                      <a:r>
                        <a:rPr lang="en-GB" sz="1300">
                          <a:effectLst/>
                        </a:rPr>
                        <a:t>Seminar</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80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dirty="0">
                          <a:effectLst/>
                        </a:rPr>
                        <a:t>Seminar on how to work with international scientific databases Web of science, Scopus, </a:t>
                      </a:r>
                      <a:r>
                        <a:rPr lang="en-GB" sz="1300" dirty="0" err="1">
                          <a:effectLst/>
                        </a:rPr>
                        <a:t>Ebsco</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a:effectLst/>
                        </a:rPr>
                        <a:t>D.Aslanova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07000"/>
                        </a:lnSpc>
                        <a:spcAft>
                          <a:spcPts val="800"/>
                        </a:spcAft>
                      </a:pPr>
                      <a:r>
                        <a:rPr lang="en-GB" sz="1300">
                          <a:effectLst/>
                        </a:rPr>
                        <a:t>Over 100 researchers, professor, tutors, PhD and master  students of  the Institute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800"/>
                        </a:spcAft>
                      </a:pPr>
                      <a:r>
                        <a:rPr lang="en-GB" sz="1300">
                          <a:effectLst/>
                        </a:rPr>
                        <a:t>All participant were informed how to work with databases and to download articles related to their topic</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extLst>
                  <a:ext uri="{0D108BD9-81ED-4DB2-BD59-A6C34878D82A}">
                    <a16:rowId xmlns:a16="http://schemas.microsoft.com/office/drawing/2014/main" val="1732950053"/>
                  </a:ext>
                </a:extLst>
              </a:tr>
              <a:tr h="1616013">
                <a:tc>
                  <a:txBody>
                    <a:bodyPr/>
                    <a:lstStyle/>
                    <a:p>
                      <a:pPr>
                        <a:lnSpc>
                          <a:spcPct val="107000"/>
                        </a:lnSpc>
                        <a:spcAft>
                          <a:spcPts val="0"/>
                        </a:spcAft>
                      </a:pPr>
                      <a:r>
                        <a:rPr lang="en-US" sz="1300">
                          <a:effectLst/>
                        </a:rPr>
                        <a:t>23.10.2017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ctr">
                        <a:lnSpc>
                          <a:spcPct val="115000"/>
                        </a:lnSpc>
                        <a:spcAft>
                          <a:spcPts val="0"/>
                        </a:spcAft>
                      </a:pPr>
                      <a:r>
                        <a:rPr lang="en-GB" sz="1300">
                          <a:effectLst/>
                        </a:rPr>
                        <a:t>Report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dirty="0">
                          <a:effectLst/>
                        </a:rPr>
                        <a:t>Report and presentation about the results of Job shadowing week  in  </a:t>
                      </a:r>
                      <a:r>
                        <a:rPr lang="en-GB" sz="1300" dirty="0" err="1">
                          <a:effectLst/>
                        </a:rPr>
                        <a:t>PoLITO</a:t>
                      </a:r>
                      <a:r>
                        <a:rPr lang="en-GB" sz="1300" dirty="0">
                          <a:effectLst/>
                        </a:rPr>
                        <a:t>, Italy, 9-13 October, 2017</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a:effectLst/>
                        </a:rPr>
                        <a:t>Sh.Kadirova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07000"/>
                        </a:lnSpc>
                        <a:spcAft>
                          <a:spcPts val="0"/>
                        </a:spcAft>
                      </a:pPr>
                      <a:r>
                        <a:rPr lang="en-GB" sz="1300">
                          <a:effectLst/>
                        </a:rPr>
                        <a:t>Over 40 researchers, professor and PhD students of  the Institute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0"/>
                        </a:spcAft>
                      </a:pPr>
                      <a:r>
                        <a:rPr lang="en-GB" sz="1300">
                          <a:effectLst/>
                        </a:rPr>
                        <a:t>All Phd students and researchers of the Institute were informed about doctoral system in Turin university  and </a:t>
                      </a:r>
                      <a:r>
                        <a:rPr lang="en-US" sz="1400">
                          <a:effectLst/>
                        </a:rPr>
                        <a:t>SCUDO</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extLst>
                  <a:ext uri="{0D108BD9-81ED-4DB2-BD59-A6C34878D82A}">
                    <a16:rowId xmlns:a16="http://schemas.microsoft.com/office/drawing/2014/main" val="2107323202"/>
                  </a:ext>
                </a:extLst>
              </a:tr>
              <a:tr h="1596381">
                <a:tc>
                  <a:txBody>
                    <a:bodyPr/>
                    <a:lstStyle/>
                    <a:p>
                      <a:pPr>
                        <a:lnSpc>
                          <a:spcPct val="107000"/>
                        </a:lnSpc>
                        <a:spcAft>
                          <a:spcPts val="0"/>
                        </a:spcAft>
                      </a:pPr>
                      <a:r>
                        <a:rPr lang="en-US" sz="1300">
                          <a:effectLst/>
                        </a:rPr>
                        <a:t> </a:t>
                      </a:r>
                      <a:endParaRPr lang="ru-RU" sz="1300">
                        <a:effectLst/>
                      </a:endParaRPr>
                    </a:p>
                    <a:p>
                      <a:pPr>
                        <a:lnSpc>
                          <a:spcPct val="107000"/>
                        </a:lnSpc>
                        <a:spcAft>
                          <a:spcPts val="0"/>
                        </a:spcAft>
                      </a:pPr>
                      <a:r>
                        <a:rPr lang="uz-Cyrl-UZ" sz="1300">
                          <a:effectLst/>
                        </a:rPr>
                        <a:t>05.12.</a:t>
                      </a:r>
                      <a:r>
                        <a:rPr lang="en-GB" sz="1300">
                          <a:effectLst/>
                        </a:rPr>
                        <a:t>2017</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0"/>
                        </a:spcAft>
                      </a:pPr>
                      <a:r>
                        <a:rPr lang="en-GB" sz="1300">
                          <a:effectLst/>
                        </a:rPr>
                        <a:t>  </a:t>
                      </a:r>
                      <a:endParaRPr lang="ru-RU" sz="1300">
                        <a:effectLst/>
                      </a:endParaRPr>
                    </a:p>
                    <a:p>
                      <a:pPr algn="just">
                        <a:lnSpc>
                          <a:spcPct val="115000"/>
                        </a:lnSpc>
                        <a:spcAft>
                          <a:spcPts val="0"/>
                        </a:spcAft>
                      </a:pPr>
                      <a:r>
                        <a:rPr lang="en-GB" sz="1300">
                          <a:effectLst/>
                        </a:rPr>
                        <a:t>Conference of NEO</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0"/>
                        </a:spcAft>
                      </a:pPr>
                      <a:r>
                        <a:rPr lang="en-GB" sz="1300">
                          <a:effectLst/>
                        </a:rPr>
                        <a:t> </a:t>
                      </a:r>
                      <a:endParaRPr lang="ru-RU" sz="1300">
                        <a:effectLst/>
                      </a:endParaRPr>
                    </a:p>
                    <a:p>
                      <a:pPr algn="just">
                        <a:lnSpc>
                          <a:spcPct val="115000"/>
                        </a:lnSpc>
                        <a:spcAft>
                          <a:spcPts val="0"/>
                        </a:spcAft>
                      </a:pPr>
                      <a:r>
                        <a:rPr lang="en-GB" sz="1300">
                          <a:effectLst/>
                        </a:rPr>
                        <a:t>Samarkand Medical Institute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a:effectLst/>
                        </a:rPr>
                        <a:t> </a:t>
                      </a:r>
                      <a:endParaRPr lang="ru-RU" sz="1300">
                        <a:effectLst/>
                      </a:endParaRPr>
                    </a:p>
                    <a:p>
                      <a:pPr>
                        <a:lnSpc>
                          <a:spcPct val="107000"/>
                        </a:lnSpc>
                        <a:spcAft>
                          <a:spcPts val="0"/>
                        </a:spcAft>
                      </a:pPr>
                      <a:r>
                        <a:rPr lang="en-GB" sz="1300">
                          <a:effectLst/>
                        </a:rPr>
                        <a:t>Participation in the Erasmus + conference </a:t>
                      </a:r>
                      <a:r>
                        <a:rPr lang="en-US" sz="1300">
                          <a:effectLst/>
                        </a:rPr>
                        <a:t>on the topic ”</a:t>
                      </a:r>
                      <a:r>
                        <a:rPr lang="en-GB" sz="1300">
                          <a:effectLst/>
                        </a:rPr>
                        <a:t>The role of UZDOC 2.0.  project in enhancing the quality of doctoral education in Uzbekistan”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nSpc>
                          <a:spcPct val="107000"/>
                        </a:lnSpc>
                        <a:spcAft>
                          <a:spcPts val="0"/>
                        </a:spcAft>
                      </a:pPr>
                      <a:r>
                        <a:rPr lang="en-GB" sz="1300">
                          <a:effectLst/>
                        </a:rPr>
                        <a:t> </a:t>
                      </a:r>
                      <a:endParaRPr lang="ru-RU" sz="1300">
                        <a:effectLst/>
                      </a:endParaRPr>
                    </a:p>
                    <a:p>
                      <a:pPr>
                        <a:lnSpc>
                          <a:spcPct val="107000"/>
                        </a:lnSpc>
                        <a:spcAft>
                          <a:spcPts val="0"/>
                        </a:spcAft>
                      </a:pPr>
                      <a:r>
                        <a:rPr lang="en-GB" sz="1300">
                          <a:effectLst/>
                        </a:rPr>
                        <a:t>D.Aslanova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07000"/>
                        </a:lnSpc>
                        <a:spcAft>
                          <a:spcPts val="0"/>
                        </a:spcAft>
                      </a:pPr>
                      <a:r>
                        <a:rPr lang="en-GB" sz="1300">
                          <a:effectLst/>
                        </a:rPr>
                        <a:t>Over 150 researchers, professor, tutors, PhD and master  students of  the HEI of Samarkand</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tc>
                  <a:txBody>
                    <a:bodyPr/>
                    <a:lstStyle/>
                    <a:p>
                      <a:pPr algn="just">
                        <a:lnSpc>
                          <a:spcPct val="115000"/>
                        </a:lnSpc>
                        <a:spcAft>
                          <a:spcPts val="0"/>
                        </a:spcAft>
                      </a:pPr>
                      <a:r>
                        <a:rPr lang="en-GB" sz="1300" dirty="0">
                          <a:effectLst/>
                        </a:rPr>
                        <a:t>All participants were informed about the of UZDOC 2.0. project, its aims, activities and results</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1865" marR="81865" marT="0" marB="0"/>
                </a:tc>
                <a:extLst>
                  <a:ext uri="{0D108BD9-81ED-4DB2-BD59-A6C34878D82A}">
                    <a16:rowId xmlns:a16="http://schemas.microsoft.com/office/drawing/2014/main" val="2567604471"/>
                  </a:ext>
                </a:extLst>
              </a:tr>
            </a:tbl>
          </a:graphicData>
        </a:graphic>
      </p:graphicFrame>
    </p:spTree>
    <p:extLst>
      <p:ext uri="{BB962C8B-B14F-4D97-AF65-F5344CB8AC3E}">
        <p14:creationId xmlns:p14="http://schemas.microsoft.com/office/powerpoint/2010/main" val="3357362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3C331544-C5CA-47A1-B4AD-52E76DFF187F}"/>
              </a:ext>
            </a:extLst>
          </p:cNvPr>
          <p:cNvGraphicFramePr>
            <a:graphicFrameLocks noGrp="1"/>
          </p:cNvGraphicFramePr>
          <p:nvPr>
            <p:ph idx="1"/>
            <p:extLst>
              <p:ext uri="{D42A27DB-BD31-4B8C-83A1-F6EECF244321}">
                <p14:modId xmlns:p14="http://schemas.microsoft.com/office/powerpoint/2010/main" val="1552619578"/>
              </p:ext>
            </p:extLst>
          </p:nvPr>
        </p:nvGraphicFramePr>
        <p:xfrm>
          <a:off x="409009" y="189088"/>
          <a:ext cx="11373982" cy="6479823"/>
        </p:xfrm>
        <a:graphic>
          <a:graphicData uri="http://schemas.openxmlformats.org/drawingml/2006/table">
            <a:tbl>
              <a:tblPr firstRow="1" firstCol="1" bandRow="1">
                <a:tableStyleId>{5C22544A-7EE6-4342-B048-85BDC9FD1C3A}</a:tableStyleId>
              </a:tblPr>
              <a:tblGrid>
                <a:gridCol w="920871">
                  <a:extLst>
                    <a:ext uri="{9D8B030D-6E8A-4147-A177-3AD203B41FA5}">
                      <a16:colId xmlns:a16="http://schemas.microsoft.com/office/drawing/2014/main" val="3048151048"/>
                    </a:ext>
                  </a:extLst>
                </a:gridCol>
                <a:gridCol w="1603959">
                  <a:extLst>
                    <a:ext uri="{9D8B030D-6E8A-4147-A177-3AD203B41FA5}">
                      <a16:colId xmlns:a16="http://schemas.microsoft.com/office/drawing/2014/main" val="97671100"/>
                    </a:ext>
                  </a:extLst>
                </a:gridCol>
                <a:gridCol w="876918">
                  <a:extLst>
                    <a:ext uri="{9D8B030D-6E8A-4147-A177-3AD203B41FA5}">
                      <a16:colId xmlns:a16="http://schemas.microsoft.com/office/drawing/2014/main" val="1271430125"/>
                    </a:ext>
                  </a:extLst>
                </a:gridCol>
                <a:gridCol w="3898211">
                  <a:extLst>
                    <a:ext uri="{9D8B030D-6E8A-4147-A177-3AD203B41FA5}">
                      <a16:colId xmlns:a16="http://schemas.microsoft.com/office/drawing/2014/main" val="3800168856"/>
                    </a:ext>
                  </a:extLst>
                </a:gridCol>
                <a:gridCol w="1121906">
                  <a:extLst>
                    <a:ext uri="{9D8B030D-6E8A-4147-A177-3AD203B41FA5}">
                      <a16:colId xmlns:a16="http://schemas.microsoft.com/office/drawing/2014/main" val="2261916294"/>
                    </a:ext>
                  </a:extLst>
                </a:gridCol>
                <a:gridCol w="1616207">
                  <a:extLst>
                    <a:ext uri="{9D8B030D-6E8A-4147-A177-3AD203B41FA5}">
                      <a16:colId xmlns:a16="http://schemas.microsoft.com/office/drawing/2014/main" val="3205494889"/>
                    </a:ext>
                  </a:extLst>
                </a:gridCol>
                <a:gridCol w="1335910">
                  <a:extLst>
                    <a:ext uri="{9D8B030D-6E8A-4147-A177-3AD203B41FA5}">
                      <a16:colId xmlns:a16="http://schemas.microsoft.com/office/drawing/2014/main" val="2156519178"/>
                    </a:ext>
                  </a:extLst>
                </a:gridCol>
              </a:tblGrid>
              <a:tr h="1517491">
                <a:tc>
                  <a:txBody>
                    <a:bodyPr/>
                    <a:lstStyle/>
                    <a:p>
                      <a:pPr>
                        <a:lnSpc>
                          <a:spcPct val="107000"/>
                        </a:lnSpc>
                        <a:spcAft>
                          <a:spcPts val="0"/>
                        </a:spcAft>
                      </a:pPr>
                      <a:r>
                        <a:rPr lang="uz-Cyrl-UZ" sz="1100">
                          <a:effectLst/>
                        </a:rPr>
                        <a:t>0</a:t>
                      </a:r>
                      <a:r>
                        <a:rPr lang="en-US" sz="1100">
                          <a:effectLst/>
                        </a:rPr>
                        <a:t>6</a:t>
                      </a:r>
                      <a:r>
                        <a:rPr lang="uz-Cyrl-UZ" sz="1100">
                          <a:effectLst/>
                        </a:rPr>
                        <a:t>.12.</a:t>
                      </a:r>
                      <a:r>
                        <a:rPr lang="en-GB" sz="1100">
                          <a:effectLst/>
                        </a:rPr>
                        <a:t>2017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GB" sz="1100">
                          <a:effectLst/>
                        </a:rPr>
                        <a:t>Conference of NEO</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GB" sz="1100">
                          <a:effectLst/>
                        </a:rPr>
                        <a:t>SIES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Organization of the Erasmus + conference at institute and presentation about  “The role of  UZDOC 2.0.  project in enhancing the quality of doctoral education in Uzbekistan”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D.Aslanova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07000"/>
                        </a:lnSpc>
                        <a:spcAft>
                          <a:spcPts val="0"/>
                        </a:spcAft>
                      </a:pPr>
                      <a:r>
                        <a:rPr lang="en-GB" sz="1100">
                          <a:effectLst/>
                        </a:rPr>
                        <a:t>Over 100 researchers, professor, tutors, PhD and master  students of  the HEI of Uzbekistan</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GB" sz="1100">
                          <a:effectLst/>
                        </a:rPr>
                        <a:t>All participants were informed about the of UZDOC 2.0. project, its aims, activities and results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extLst>
                  <a:ext uri="{0D108BD9-81ED-4DB2-BD59-A6C34878D82A}">
                    <a16:rowId xmlns:a16="http://schemas.microsoft.com/office/drawing/2014/main" val="82169903"/>
                  </a:ext>
                </a:extLst>
              </a:tr>
              <a:tr h="423688">
                <a:tc>
                  <a:txBody>
                    <a:bodyPr/>
                    <a:lstStyle/>
                    <a:p>
                      <a:pPr>
                        <a:lnSpc>
                          <a:spcPct val="107000"/>
                        </a:lnSpc>
                        <a:spcAft>
                          <a:spcPts val="0"/>
                        </a:spcAft>
                      </a:pPr>
                      <a:r>
                        <a:rPr lang="uz-Cyrl-UZ" sz="1100">
                          <a:effectLst/>
                        </a:rPr>
                        <a:t>0</a:t>
                      </a:r>
                      <a:r>
                        <a:rPr lang="en-US" sz="1100">
                          <a:effectLst/>
                        </a:rPr>
                        <a:t>6</a:t>
                      </a:r>
                      <a:r>
                        <a:rPr lang="uz-Cyrl-UZ" sz="1100">
                          <a:effectLst/>
                        </a:rPr>
                        <a:t>.12.</a:t>
                      </a:r>
                      <a:r>
                        <a:rPr lang="en-GB" sz="1100">
                          <a:effectLst/>
                        </a:rPr>
                        <a:t>2017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US" sz="1100" dirty="0">
                          <a:effectLst/>
                        </a:rPr>
                        <a:t>Interview to the local channel My5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US" sz="1100">
                          <a:effectLst/>
                        </a:rPr>
                        <a:t>Channel My5 news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US" sz="1100">
                          <a:effectLst/>
                        </a:rPr>
                        <a:t>Giving information about </a:t>
                      </a:r>
                      <a:r>
                        <a:rPr lang="en-GB" sz="1100">
                          <a:effectLst/>
                        </a:rPr>
                        <a:t>UZDOC 2.0.  project, introducing the DSC  and its role within the institute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D.Aslanova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07000"/>
                        </a:lnSpc>
                        <a:spcAft>
                          <a:spcPts val="0"/>
                        </a:spcAft>
                      </a:pPr>
                      <a:r>
                        <a:rPr lang="en-GB" sz="1100">
                          <a:effectLst/>
                        </a:rPr>
                        <a:t>Over 10000 people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US" sz="1100">
                          <a:effectLst/>
                        </a:rPr>
                        <a:t>Channel My5 news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extLst>
                  <a:ext uri="{0D108BD9-81ED-4DB2-BD59-A6C34878D82A}">
                    <a16:rowId xmlns:a16="http://schemas.microsoft.com/office/drawing/2014/main" val="820614884"/>
                  </a:ext>
                </a:extLst>
              </a:tr>
              <a:tr h="423688">
                <a:tc>
                  <a:txBody>
                    <a:bodyPr/>
                    <a:lstStyle/>
                    <a:p>
                      <a:pPr>
                        <a:lnSpc>
                          <a:spcPct val="107000"/>
                        </a:lnSpc>
                        <a:spcAft>
                          <a:spcPts val="0"/>
                        </a:spcAft>
                      </a:pPr>
                      <a:r>
                        <a:rPr lang="uz-Cyrl-UZ" sz="1100">
                          <a:effectLst/>
                        </a:rPr>
                        <a:t>0</a:t>
                      </a:r>
                      <a:r>
                        <a:rPr lang="en-US" sz="1100">
                          <a:effectLst/>
                        </a:rPr>
                        <a:t>6</a:t>
                      </a:r>
                      <a:r>
                        <a:rPr lang="uz-Cyrl-UZ" sz="1100">
                          <a:effectLst/>
                        </a:rPr>
                        <a:t>.12.</a:t>
                      </a:r>
                      <a:r>
                        <a:rPr lang="en-GB" sz="1100">
                          <a:effectLst/>
                        </a:rPr>
                        <a:t>2017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US" sz="1100">
                          <a:effectLst/>
                        </a:rPr>
                        <a:t>Interview to the local channel My5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US" sz="1100">
                          <a:effectLst/>
                        </a:rPr>
                        <a:t>Channel My5 news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US" sz="1100">
                          <a:effectLst/>
                        </a:rPr>
                        <a:t>Introducing </a:t>
                      </a:r>
                      <a:r>
                        <a:rPr lang="en-GB" sz="1100">
                          <a:effectLst/>
                        </a:rPr>
                        <a:t>the DSC  and  with equipments received in the frame of the project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V.Uzakova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07000"/>
                        </a:lnSpc>
                        <a:spcAft>
                          <a:spcPts val="0"/>
                        </a:spcAft>
                      </a:pPr>
                      <a:r>
                        <a:rPr lang="en-GB" sz="1100">
                          <a:effectLst/>
                        </a:rPr>
                        <a:t>Over 10000 people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US" sz="1100">
                          <a:effectLst/>
                        </a:rPr>
                        <a:t>Channel My5 news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extLst>
                  <a:ext uri="{0D108BD9-81ED-4DB2-BD59-A6C34878D82A}">
                    <a16:rowId xmlns:a16="http://schemas.microsoft.com/office/drawing/2014/main" val="3925363192"/>
                  </a:ext>
                </a:extLst>
              </a:tr>
              <a:tr h="1079971">
                <a:tc>
                  <a:txBody>
                    <a:bodyPr/>
                    <a:lstStyle/>
                    <a:p>
                      <a:pPr>
                        <a:lnSpc>
                          <a:spcPct val="107000"/>
                        </a:lnSpc>
                        <a:spcAft>
                          <a:spcPts val="0"/>
                        </a:spcAft>
                      </a:pPr>
                      <a:r>
                        <a:rPr lang="en-GB" sz="1100">
                          <a:effectLst/>
                        </a:rPr>
                        <a:t>15.01.2018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GB" sz="1100">
                          <a:effectLst/>
                        </a:rPr>
                        <a:t>Seminar</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GB" sz="1100">
                          <a:effectLst/>
                        </a:rPr>
                        <a:t>SIES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Seminar on the possibilities of participation of students in international programs Erasmus + on the example of UZDOC 2.0.  project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D.Aslanova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07000"/>
                        </a:lnSpc>
                        <a:spcAft>
                          <a:spcPts val="0"/>
                        </a:spcAft>
                      </a:pPr>
                      <a:r>
                        <a:rPr lang="en-GB" sz="1100">
                          <a:effectLst/>
                        </a:rPr>
                        <a:t>Over 100 researchers, professor, tutors, PhD  students of  SIES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GB" sz="1100">
                          <a:effectLst/>
                        </a:rPr>
                        <a:t>Participants were informed about UZDOC 2.0. project its aims and activities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extLst>
                  <a:ext uri="{0D108BD9-81ED-4DB2-BD59-A6C34878D82A}">
                    <a16:rowId xmlns:a16="http://schemas.microsoft.com/office/drawing/2014/main" val="1673851213"/>
                  </a:ext>
                </a:extLst>
              </a:tr>
              <a:tr h="1079971">
                <a:tc>
                  <a:txBody>
                    <a:bodyPr/>
                    <a:lstStyle/>
                    <a:p>
                      <a:pPr>
                        <a:lnSpc>
                          <a:spcPct val="107000"/>
                        </a:lnSpc>
                        <a:spcAft>
                          <a:spcPts val="0"/>
                        </a:spcAft>
                      </a:pPr>
                      <a:r>
                        <a:rPr lang="en-GB" sz="1100">
                          <a:effectLst/>
                        </a:rPr>
                        <a:t>07.02.2018</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GB" sz="1100">
                          <a:effectLst/>
                        </a:rPr>
                        <a:t>Presentation during the seminar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GB" sz="1100">
                          <a:effectLst/>
                        </a:rPr>
                        <a:t>TCTI</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Presentation during the Seminar in TCTI on the topic “Job shadowing week in Turin” which was held in Italy on 9-13 october, 2017</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Sh.Kadirova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07000"/>
                        </a:lnSpc>
                        <a:spcAft>
                          <a:spcPts val="0"/>
                        </a:spcAft>
                      </a:pPr>
                      <a:r>
                        <a:rPr lang="en-GB" sz="1100">
                          <a:effectLst/>
                        </a:rPr>
                        <a:t>Over 150 researchers, professor, tutors, PhD  students of  TCTI</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GB" sz="1100">
                          <a:effectLst/>
                        </a:rPr>
                        <a:t>All participants were informed about “Job shadowing week in Turin”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extLst>
                  <a:ext uri="{0D108BD9-81ED-4DB2-BD59-A6C34878D82A}">
                    <a16:rowId xmlns:a16="http://schemas.microsoft.com/office/drawing/2014/main" val="2802247366"/>
                  </a:ext>
                </a:extLst>
              </a:tr>
              <a:tr h="1955014">
                <a:tc>
                  <a:txBody>
                    <a:bodyPr/>
                    <a:lstStyle/>
                    <a:p>
                      <a:pPr>
                        <a:lnSpc>
                          <a:spcPct val="107000"/>
                        </a:lnSpc>
                        <a:spcAft>
                          <a:spcPts val="0"/>
                        </a:spcAft>
                      </a:pPr>
                      <a:r>
                        <a:rPr lang="en-GB" sz="1100">
                          <a:effectLst/>
                        </a:rPr>
                        <a:t>20.02.2018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GB" sz="1100">
                          <a:effectLst/>
                        </a:rPr>
                        <a:t>Report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ctr">
                        <a:lnSpc>
                          <a:spcPct val="115000"/>
                        </a:lnSpc>
                        <a:spcAft>
                          <a:spcPts val="0"/>
                        </a:spcAft>
                      </a:pPr>
                      <a:r>
                        <a:rPr lang="en-GB" sz="1100">
                          <a:effectLst/>
                        </a:rPr>
                        <a:t>SIES</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Report to the  Council of the Institute  on the results of participation during the  meetings in  Tashkent Chemical Technological Institute</a:t>
                      </a:r>
                      <a:endParaRPr lang="ru-RU" sz="1100">
                        <a:effectLst/>
                      </a:endParaRPr>
                    </a:p>
                    <a:p>
                      <a:pPr>
                        <a:lnSpc>
                          <a:spcPct val="107000"/>
                        </a:lnSpc>
                        <a:spcAft>
                          <a:spcPts val="0"/>
                        </a:spcAft>
                      </a:pPr>
                      <a:r>
                        <a:rPr lang="en-GB"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nSpc>
                          <a:spcPct val="107000"/>
                        </a:lnSpc>
                        <a:spcAft>
                          <a:spcPts val="0"/>
                        </a:spcAft>
                      </a:pPr>
                      <a:r>
                        <a:rPr lang="en-GB" sz="1100">
                          <a:effectLst/>
                        </a:rPr>
                        <a:t>D.Aslanova</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07000"/>
                        </a:lnSpc>
                        <a:spcAft>
                          <a:spcPts val="0"/>
                        </a:spcAft>
                      </a:pPr>
                      <a:r>
                        <a:rPr lang="en-GB" sz="1100">
                          <a:effectLst/>
                        </a:rPr>
                        <a:t>Over 50 members of the Institute</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tc>
                  <a:txBody>
                    <a:bodyPr/>
                    <a:lstStyle/>
                    <a:p>
                      <a:pPr algn="just">
                        <a:lnSpc>
                          <a:spcPct val="115000"/>
                        </a:lnSpc>
                        <a:spcAft>
                          <a:spcPts val="0"/>
                        </a:spcAft>
                      </a:pPr>
                      <a:r>
                        <a:rPr lang="en-GB" sz="1100" dirty="0">
                          <a:effectLst/>
                        </a:rPr>
                        <a:t>All members and staff of the Institute were informed about the results of the meeting in TCTI and topic “Job shadowing week in Turin”</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7820" marR="77820" marT="0" marB="0"/>
                </a:tc>
                <a:extLst>
                  <a:ext uri="{0D108BD9-81ED-4DB2-BD59-A6C34878D82A}">
                    <a16:rowId xmlns:a16="http://schemas.microsoft.com/office/drawing/2014/main" val="4160304713"/>
                  </a:ext>
                </a:extLst>
              </a:tr>
            </a:tbl>
          </a:graphicData>
        </a:graphic>
      </p:graphicFrame>
    </p:spTree>
    <p:extLst>
      <p:ext uri="{BB962C8B-B14F-4D97-AF65-F5344CB8AC3E}">
        <p14:creationId xmlns:p14="http://schemas.microsoft.com/office/powerpoint/2010/main" val="962103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A328C8E3-1BF8-4EC7-9316-8C4AFDE40EAA}"/>
              </a:ext>
            </a:extLst>
          </p:cNvPr>
          <p:cNvGraphicFramePr>
            <a:graphicFrameLocks noGrp="1"/>
          </p:cNvGraphicFramePr>
          <p:nvPr>
            <p:ph idx="1"/>
            <p:extLst>
              <p:ext uri="{D42A27DB-BD31-4B8C-83A1-F6EECF244321}">
                <p14:modId xmlns:p14="http://schemas.microsoft.com/office/powerpoint/2010/main" val="2087969582"/>
              </p:ext>
            </p:extLst>
          </p:nvPr>
        </p:nvGraphicFramePr>
        <p:xfrm>
          <a:off x="90840" y="852311"/>
          <a:ext cx="11809109" cy="4849242"/>
        </p:xfrm>
        <a:graphic>
          <a:graphicData uri="http://schemas.openxmlformats.org/drawingml/2006/table">
            <a:tbl>
              <a:tblPr firstRow="1" firstCol="1" bandRow="1">
                <a:tableStyleId>{5C22544A-7EE6-4342-B048-85BDC9FD1C3A}</a:tableStyleId>
              </a:tblPr>
              <a:tblGrid>
                <a:gridCol w="956100">
                  <a:extLst>
                    <a:ext uri="{9D8B030D-6E8A-4147-A177-3AD203B41FA5}">
                      <a16:colId xmlns:a16="http://schemas.microsoft.com/office/drawing/2014/main" val="1946091764"/>
                    </a:ext>
                  </a:extLst>
                </a:gridCol>
                <a:gridCol w="1665320">
                  <a:extLst>
                    <a:ext uri="{9D8B030D-6E8A-4147-A177-3AD203B41FA5}">
                      <a16:colId xmlns:a16="http://schemas.microsoft.com/office/drawing/2014/main" val="2218836377"/>
                    </a:ext>
                  </a:extLst>
                </a:gridCol>
                <a:gridCol w="910465">
                  <a:extLst>
                    <a:ext uri="{9D8B030D-6E8A-4147-A177-3AD203B41FA5}">
                      <a16:colId xmlns:a16="http://schemas.microsoft.com/office/drawing/2014/main" val="2344590897"/>
                    </a:ext>
                  </a:extLst>
                </a:gridCol>
                <a:gridCol w="4047341">
                  <a:extLst>
                    <a:ext uri="{9D8B030D-6E8A-4147-A177-3AD203B41FA5}">
                      <a16:colId xmlns:a16="http://schemas.microsoft.com/office/drawing/2014/main" val="4256460475"/>
                    </a:ext>
                  </a:extLst>
                </a:gridCol>
                <a:gridCol w="1164826">
                  <a:extLst>
                    <a:ext uri="{9D8B030D-6E8A-4147-A177-3AD203B41FA5}">
                      <a16:colId xmlns:a16="http://schemas.microsoft.com/office/drawing/2014/main" val="3715943679"/>
                    </a:ext>
                  </a:extLst>
                </a:gridCol>
                <a:gridCol w="1678038">
                  <a:extLst>
                    <a:ext uri="{9D8B030D-6E8A-4147-A177-3AD203B41FA5}">
                      <a16:colId xmlns:a16="http://schemas.microsoft.com/office/drawing/2014/main" val="3904829758"/>
                    </a:ext>
                  </a:extLst>
                </a:gridCol>
                <a:gridCol w="1387019">
                  <a:extLst>
                    <a:ext uri="{9D8B030D-6E8A-4147-A177-3AD203B41FA5}">
                      <a16:colId xmlns:a16="http://schemas.microsoft.com/office/drawing/2014/main" val="3858033588"/>
                    </a:ext>
                  </a:extLst>
                </a:gridCol>
              </a:tblGrid>
              <a:tr h="1681405">
                <a:tc>
                  <a:txBody>
                    <a:bodyPr/>
                    <a:lstStyle/>
                    <a:p>
                      <a:pPr>
                        <a:lnSpc>
                          <a:spcPct val="107000"/>
                        </a:lnSpc>
                        <a:spcAft>
                          <a:spcPts val="0"/>
                        </a:spcAft>
                      </a:pPr>
                      <a:r>
                        <a:rPr lang="en-GB" sz="1300">
                          <a:effectLst/>
                        </a:rPr>
                        <a:t>22.05.2018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Seminar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ctr">
                        <a:lnSpc>
                          <a:spcPct val="107000"/>
                        </a:lnSpc>
                        <a:spcAft>
                          <a:spcPts val="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dirty="0">
                          <a:effectLst/>
                        </a:rPr>
                        <a:t>Report and presentation of the results of the seminar trainings in  Turin  Polytechnic University, 14-15 May, 2018</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Firuz Zakhidov</a:t>
                      </a:r>
                      <a:endParaRPr lang="ru-RU" sz="1300">
                        <a:effectLst/>
                      </a:endParaRPr>
                    </a:p>
                    <a:p>
                      <a:pPr>
                        <a:lnSpc>
                          <a:spcPct val="107000"/>
                        </a:lnSpc>
                        <a:spcAft>
                          <a:spcPts val="0"/>
                        </a:spcAft>
                      </a:pPr>
                      <a:r>
                        <a:rPr lang="en-GB" sz="1300">
                          <a:effectLst/>
                        </a:rPr>
                        <a:t>Farkhod Safarov</a:t>
                      </a:r>
                      <a:endParaRPr lang="ru-RU" sz="1300">
                        <a:effectLst/>
                      </a:endParaRPr>
                    </a:p>
                    <a:p>
                      <a:pPr>
                        <a:lnSpc>
                          <a:spcPct val="107000"/>
                        </a:lnSpc>
                        <a:spcAft>
                          <a:spcPts val="0"/>
                        </a:spcAft>
                      </a:pPr>
                      <a:r>
                        <a:rPr lang="en-GB" sz="1300">
                          <a:effectLst/>
                        </a:rPr>
                        <a:t>Sh.Kadirova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Over 50 researchers, professor, tutors, PhD and master  students of  the Institute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All participants were informed about the seminar trainings in  Turin  Polytechnic University and its results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extLst>
                  <a:ext uri="{0D108BD9-81ED-4DB2-BD59-A6C34878D82A}">
                    <a16:rowId xmlns:a16="http://schemas.microsoft.com/office/drawing/2014/main" val="3993384755"/>
                  </a:ext>
                </a:extLst>
              </a:tr>
              <a:tr h="1576593">
                <a:tc>
                  <a:txBody>
                    <a:bodyPr/>
                    <a:lstStyle/>
                    <a:p>
                      <a:pPr>
                        <a:lnSpc>
                          <a:spcPct val="107000"/>
                        </a:lnSpc>
                        <a:spcAft>
                          <a:spcPts val="0"/>
                        </a:spcAft>
                      </a:pPr>
                      <a:r>
                        <a:rPr lang="en-GB" sz="1300">
                          <a:effectLst/>
                        </a:rPr>
                        <a:t>20.09.2018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ctr">
                        <a:lnSpc>
                          <a:spcPct val="115000"/>
                        </a:lnSpc>
                        <a:spcAft>
                          <a:spcPts val="0"/>
                        </a:spcAft>
                      </a:pPr>
                      <a:r>
                        <a:rPr lang="en-GB" sz="1300">
                          <a:effectLst/>
                        </a:rPr>
                        <a:t>Report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ctr">
                        <a:lnSpc>
                          <a:spcPct val="115000"/>
                        </a:lnSpc>
                        <a:spcAft>
                          <a:spcPts val="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Report about participation in “Job shadowing week in Granada University” on  3-7 september, 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D.Aslanova</a:t>
                      </a:r>
                      <a:endParaRPr lang="ru-RU" sz="1300">
                        <a:effectLst/>
                      </a:endParaRPr>
                    </a:p>
                    <a:p>
                      <a:pPr>
                        <a:lnSpc>
                          <a:spcPct val="107000"/>
                        </a:lnSpc>
                        <a:spcAft>
                          <a:spcPts val="0"/>
                        </a:spcAft>
                      </a:pPr>
                      <a:r>
                        <a:rPr lang="en-GB" sz="1300">
                          <a:effectLst/>
                        </a:rPr>
                        <a:t>V.Uzakova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just">
                        <a:lnSpc>
                          <a:spcPct val="107000"/>
                        </a:lnSpc>
                        <a:spcAft>
                          <a:spcPts val="0"/>
                        </a:spcAft>
                      </a:pPr>
                      <a:r>
                        <a:rPr lang="en-GB" sz="1300">
                          <a:effectLst/>
                        </a:rPr>
                        <a:t>Over 50 researchers, professor, tutors, PhD and master  students of  the Institute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just">
                        <a:lnSpc>
                          <a:spcPct val="115000"/>
                        </a:lnSpc>
                        <a:spcAft>
                          <a:spcPts val="0"/>
                        </a:spcAft>
                      </a:pPr>
                      <a:r>
                        <a:rPr lang="en-GB" sz="1300">
                          <a:effectLst/>
                        </a:rPr>
                        <a:t>All participants were informed about the activities which were done in Granada university.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extLst>
                  <a:ext uri="{0D108BD9-81ED-4DB2-BD59-A6C34878D82A}">
                    <a16:rowId xmlns:a16="http://schemas.microsoft.com/office/drawing/2014/main" val="294000539"/>
                  </a:ext>
                </a:extLst>
              </a:tr>
              <a:tr h="1576593">
                <a:tc>
                  <a:txBody>
                    <a:bodyPr/>
                    <a:lstStyle/>
                    <a:p>
                      <a:pPr>
                        <a:lnSpc>
                          <a:spcPct val="107000"/>
                        </a:lnSpc>
                        <a:spcAft>
                          <a:spcPts val="0"/>
                        </a:spcAft>
                      </a:pPr>
                      <a:r>
                        <a:rPr lang="en-GB" sz="1300">
                          <a:effectLst/>
                        </a:rPr>
                        <a:t>18.02.2019</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ctr">
                        <a:lnSpc>
                          <a:spcPct val="115000"/>
                        </a:lnSpc>
                        <a:spcAft>
                          <a:spcPts val="0"/>
                        </a:spcAft>
                      </a:pPr>
                      <a:r>
                        <a:rPr lang="en-GB" sz="1300">
                          <a:effectLst/>
                        </a:rPr>
                        <a:t>Information on the  web site of the institute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ctr">
                        <a:lnSpc>
                          <a:spcPct val="115000"/>
                        </a:lnSpc>
                        <a:spcAft>
                          <a:spcPts val="0"/>
                        </a:spcAft>
                      </a:pPr>
                      <a:r>
                        <a:rPr lang="en-GB" sz="1300">
                          <a:effectLst/>
                        </a:rPr>
                        <a:t>SIES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Information about Uzdoc 2.0. roject http://sies.uz/uz/category/view?id=66</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nSpc>
                          <a:spcPct val="107000"/>
                        </a:lnSpc>
                        <a:spcAft>
                          <a:spcPts val="0"/>
                        </a:spcAft>
                      </a:pPr>
                      <a:r>
                        <a:rPr lang="en-GB" sz="1300">
                          <a:effectLst/>
                        </a:rPr>
                        <a:t>D.Aslanova</a:t>
                      </a:r>
                      <a:endParaRPr lang="ru-RU" sz="1300">
                        <a:effectLst/>
                      </a:endParaRPr>
                    </a:p>
                    <a:p>
                      <a:pPr>
                        <a:lnSpc>
                          <a:spcPct val="107000"/>
                        </a:lnSpc>
                        <a:spcAft>
                          <a:spcPts val="0"/>
                        </a:spcAft>
                      </a:pPr>
                      <a:r>
                        <a:rPr lang="en-GB" sz="1300">
                          <a:effectLst/>
                        </a:rPr>
                        <a:t>V.Uzakova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just">
                        <a:lnSpc>
                          <a:spcPct val="107000"/>
                        </a:lnSpc>
                        <a:spcAft>
                          <a:spcPts val="0"/>
                        </a:spcAft>
                      </a:pPr>
                      <a:r>
                        <a:rPr lang="en-GB" sz="1300">
                          <a:effectLst/>
                        </a:rPr>
                        <a:t>Over 2000 students of SIES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tc>
                  <a:txBody>
                    <a:bodyPr/>
                    <a:lstStyle/>
                    <a:p>
                      <a:pPr algn="just">
                        <a:lnSpc>
                          <a:spcPct val="115000"/>
                        </a:lnSpc>
                        <a:spcAft>
                          <a:spcPts val="0"/>
                        </a:spcAft>
                      </a:pPr>
                      <a:r>
                        <a:rPr lang="en-GB" sz="1300" dirty="0">
                          <a:effectLst/>
                        </a:rPr>
                        <a:t>Full information about </a:t>
                      </a:r>
                      <a:r>
                        <a:rPr lang="en-GB" sz="1300" dirty="0" err="1">
                          <a:effectLst/>
                        </a:rPr>
                        <a:t>Uzdoc</a:t>
                      </a:r>
                      <a:r>
                        <a:rPr lang="en-GB" sz="1300" dirty="0">
                          <a:effectLst/>
                        </a:rPr>
                        <a:t> 2.0. project and </a:t>
                      </a:r>
                      <a:r>
                        <a:rPr lang="en-GB" sz="1300" dirty="0" err="1">
                          <a:effectLst/>
                        </a:rPr>
                        <a:t>equipments</a:t>
                      </a:r>
                      <a:r>
                        <a:rPr lang="en-GB" sz="1300" dirty="0">
                          <a:effectLst/>
                        </a:rPr>
                        <a:t> which received in the frame of the project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0797" marR="80797" marT="0" marB="0"/>
                </a:tc>
                <a:extLst>
                  <a:ext uri="{0D108BD9-81ED-4DB2-BD59-A6C34878D82A}">
                    <a16:rowId xmlns:a16="http://schemas.microsoft.com/office/drawing/2014/main" val="3278529605"/>
                  </a:ext>
                </a:extLst>
              </a:tr>
            </a:tbl>
          </a:graphicData>
        </a:graphic>
      </p:graphicFrame>
      <p:sp>
        <p:nvSpPr>
          <p:cNvPr id="5" name="Rectangle 1">
            <a:extLst>
              <a:ext uri="{FF2B5EF4-FFF2-40B4-BE49-F238E27FC236}">
                <a16:creationId xmlns:a16="http://schemas.microsoft.com/office/drawing/2014/main" id="{0D0770C3-2657-4DF5-A841-3391D649D64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77073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FA31E577-D31A-4DDC-AA82-5319779961CB}"/>
              </a:ext>
            </a:extLst>
          </p:cNvPr>
          <p:cNvGraphicFramePr>
            <a:graphicFrameLocks noGrp="1"/>
          </p:cNvGraphicFramePr>
          <p:nvPr>
            <p:extLst>
              <p:ext uri="{D42A27DB-BD31-4B8C-83A1-F6EECF244321}">
                <p14:modId xmlns:p14="http://schemas.microsoft.com/office/powerpoint/2010/main" val="2433411507"/>
              </p:ext>
            </p:extLst>
          </p:nvPr>
        </p:nvGraphicFramePr>
        <p:xfrm>
          <a:off x="200113" y="239040"/>
          <a:ext cx="11791774" cy="6379920"/>
        </p:xfrm>
        <a:graphic>
          <a:graphicData uri="http://schemas.openxmlformats.org/drawingml/2006/table">
            <a:tbl>
              <a:tblPr firstRow="1" firstCol="1" bandRow="1">
                <a:tableStyleId>{5C22544A-7EE6-4342-B048-85BDC9FD1C3A}</a:tableStyleId>
              </a:tblPr>
              <a:tblGrid>
                <a:gridCol w="957730">
                  <a:extLst>
                    <a:ext uri="{9D8B030D-6E8A-4147-A177-3AD203B41FA5}">
                      <a16:colId xmlns:a16="http://schemas.microsoft.com/office/drawing/2014/main" val="146323962"/>
                    </a:ext>
                  </a:extLst>
                </a:gridCol>
                <a:gridCol w="1229762">
                  <a:extLst>
                    <a:ext uri="{9D8B030D-6E8A-4147-A177-3AD203B41FA5}">
                      <a16:colId xmlns:a16="http://schemas.microsoft.com/office/drawing/2014/main" val="135290844"/>
                    </a:ext>
                  </a:extLst>
                </a:gridCol>
                <a:gridCol w="816094">
                  <a:extLst>
                    <a:ext uri="{9D8B030D-6E8A-4147-A177-3AD203B41FA5}">
                      <a16:colId xmlns:a16="http://schemas.microsoft.com/office/drawing/2014/main" val="1917110703"/>
                    </a:ext>
                  </a:extLst>
                </a:gridCol>
                <a:gridCol w="4525613">
                  <a:extLst>
                    <a:ext uri="{9D8B030D-6E8A-4147-A177-3AD203B41FA5}">
                      <a16:colId xmlns:a16="http://schemas.microsoft.com/office/drawing/2014/main" val="3542661373"/>
                    </a:ext>
                  </a:extLst>
                </a:gridCol>
                <a:gridCol w="1169061">
                  <a:extLst>
                    <a:ext uri="{9D8B030D-6E8A-4147-A177-3AD203B41FA5}">
                      <a16:colId xmlns:a16="http://schemas.microsoft.com/office/drawing/2014/main" val="2281999203"/>
                    </a:ext>
                  </a:extLst>
                </a:gridCol>
                <a:gridCol w="1695887">
                  <a:extLst>
                    <a:ext uri="{9D8B030D-6E8A-4147-A177-3AD203B41FA5}">
                      <a16:colId xmlns:a16="http://schemas.microsoft.com/office/drawing/2014/main" val="1416514020"/>
                    </a:ext>
                  </a:extLst>
                </a:gridCol>
                <a:gridCol w="1397627">
                  <a:extLst>
                    <a:ext uri="{9D8B030D-6E8A-4147-A177-3AD203B41FA5}">
                      <a16:colId xmlns:a16="http://schemas.microsoft.com/office/drawing/2014/main" val="257478404"/>
                    </a:ext>
                  </a:extLst>
                </a:gridCol>
              </a:tblGrid>
              <a:tr h="2626566">
                <a:tc>
                  <a:txBody>
                    <a:bodyPr/>
                    <a:lstStyle/>
                    <a:p>
                      <a:pPr algn="just">
                        <a:lnSpc>
                          <a:spcPct val="115000"/>
                        </a:lnSpc>
                        <a:spcAft>
                          <a:spcPts val="0"/>
                        </a:spcAft>
                      </a:pPr>
                      <a:r>
                        <a:rPr lang="en-GB" sz="1300">
                          <a:effectLst/>
                        </a:rPr>
                        <a:t>2/10/2018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Meeting</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Tashkent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300" dirty="0">
                          <a:effectLst/>
                        </a:rPr>
                        <a:t>Talk with UZ and EU representative(s)</a:t>
                      </a:r>
                      <a:endParaRPr lang="ru-RU" sz="1300" dirty="0">
                        <a:effectLst/>
                      </a:endParaRPr>
                    </a:p>
                    <a:p>
                      <a:pPr algn="just">
                        <a:lnSpc>
                          <a:spcPct val="107000"/>
                        </a:lnSpc>
                        <a:spcAft>
                          <a:spcPts val="0"/>
                        </a:spcAft>
                      </a:pPr>
                      <a:r>
                        <a:rPr lang="en-GB" sz="1300" dirty="0">
                          <a:effectLst/>
                        </a:rPr>
                        <a:t>Mr. </a:t>
                      </a:r>
                      <a:r>
                        <a:rPr lang="en-GB" sz="1300" dirty="0" err="1">
                          <a:effectLst/>
                        </a:rPr>
                        <a:t>Ulugbek</a:t>
                      </a:r>
                      <a:r>
                        <a:rPr lang="en-GB" sz="1300" dirty="0">
                          <a:effectLst/>
                        </a:rPr>
                        <a:t> </a:t>
                      </a:r>
                      <a:r>
                        <a:rPr lang="en-GB" sz="1300" dirty="0" err="1">
                          <a:effectLst/>
                        </a:rPr>
                        <a:t>Azizov</a:t>
                      </a:r>
                      <a:r>
                        <a:rPr lang="en-GB" sz="1300" dirty="0">
                          <a:effectLst/>
                        </a:rPr>
                        <a:t>, Rector, Tashkent Financial Institute</a:t>
                      </a:r>
                      <a:endParaRPr lang="ru-RU" sz="1300" dirty="0">
                        <a:effectLst/>
                      </a:endParaRPr>
                    </a:p>
                    <a:p>
                      <a:pPr algn="just">
                        <a:spcAft>
                          <a:spcPts val="0"/>
                        </a:spcAft>
                      </a:pPr>
                      <a:r>
                        <a:rPr lang="en-GB" sz="1300" dirty="0">
                          <a:effectLst/>
                        </a:rPr>
                        <a:t>Mr. </a:t>
                      </a:r>
                      <a:r>
                        <a:rPr lang="en-GB" sz="1300" dirty="0" err="1">
                          <a:effectLst/>
                        </a:rPr>
                        <a:t>Yulbars</a:t>
                      </a:r>
                      <a:r>
                        <a:rPr lang="en-GB" sz="1300" dirty="0">
                          <a:effectLst/>
                        </a:rPr>
                        <a:t> MANSUROV, Vice-Minister of Innovation Development</a:t>
                      </a:r>
                      <a:endParaRPr lang="ru-RU" sz="1300" dirty="0">
                        <a:effectLst/>
                      </a:endParaRPr>
                    </a:p>
                    <a:p>
                      <a:pPr algn="just">
                        <a:spcAft>
                          <a:spcPts val="0"/>
                        </a:spcAft>
                      </a:pPr>
                      <a:r>
                        <a:rPr lang="en-GB" sz="1300" dirty="0">
                          <a:effectLst/>
                        </a:rPr>
                        <a:t>Mr. </a:t>
                      </a:r>
                      <a:r>
                        <a:rPr lang="en-GB" sz="1300" dirty="0" err="1">
                          <a:effectLst/>
                        </a:rPr>
                        <a:t>Uzokboy</a:t>
                      </a:r>
                      <a:r>
                        <a:rPr lang="en-GB" sz="1300" dirty="0">
                          <a:effectLst/>
                        </a:rPr>
                        <a:t> </a:t>
                      </a:r>
                      <a:r>
                        <a:rPr lang="en-GB" sz="1300" dirty="0" err="1">
                          <a:effectLst/>
                        </a:rPr>
                        <a:t>Shoimkulovich</a:t>
                      </a:r>
                      <a:r>
                        <a:rPr lang="en-GB" sz="1300" dirty="0">
                          <a:effectLst/>
                        </a:rPr>
                        <a:t> </a:t>
                      </a:r>
                      <a:r>
                        <a:rPr lang="en-GB" sz="1300" dirty="0" err="1">
                          <a:effectLst/>
                        </a:rPr>
                        <a:t>Begimkulov</a:t>
                      </a:r>
                      <a:r>
                        <a:rPr lang="en-GB" sz="1300" dirty="0">
                          <a:effectLst/>
                        </a:rPr>
                        <a:t>, Vice-Minister of Higher and Secondary Specialised Education of the Republic of Uzbekistan  </a:t>
                      </a:r>
                      <a:endParaRPr lang="ru-RU" sz="1300" dirty="0">
                        <a:effectLst/>
                      </a:endParaRPr>
                    </a:p>
                    <a:p>
                      <a:pPr algn="just">
                        <a:lnSpc>
                          <a:spcPct val="107000"/>
                        </a:lnSpc>
                        <a:spcAft>
                          <a:spcPts val="0"/>
                        </a:spcAft>
                      </a:pPr>
                      <a:r>
                        <a:rPr lang="en-GB" sz="1300" dirty="0">
                          <a:effectLst/>
                        </a:rPr>
                        <a:t>Mr </a:t>
                      </a:r>
                      <a:r>
                        <a:rPr lang="en-GB" sz="1300" dirty="0" err="1">
                          <a:effectLst/>
                        </a:rPr>
                        <a:t>Jussi</a:t>
                      </a:r>
                      <a:r>
                        <a:rPr lang="en-GB" sz="1300" dirty="0">
                          <a:effectLst/>
                        </a:rPr>
                        <a:t> NARVI, Head of Political, Press and Information Section Delegation of the European Union to Uzbekistan</a:t>
                      </a:r>
                      <a:endParaRPr lang="ru-RU" sz="1300" dirty="0">
                        <a:effectLst/>
                      </a:endParaRPr>
                    </a:p>
                    <a:p>
                      <a:pPr algn="just">
                        <a:lnSpc>
                          <a:spcPct val="115000"/>
                        </a:lnSpc>
                        <a:spcAft>
                          <a:spcPts val="0"/>
                        </a:spcAft>
                      </a:pPr>
                      <a:r>
                        <a:rPr lang="en-GB" sz="1300" dirty="0">
                          <a:effectLst/>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TFI &amp; UNICA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1046180"/>
                  </a:ext>
                </a:extLst>
              </a:tr>
              <a:tr h="1365639">
                <a:tc>
                  <a:txBody>
                    <a:bodyPr/>
                    <a:lstStyle/>
                    <a:p>
                      <a:pPr algn="just">
                        <a:lnSpc>
                          <a:spcPct val="115000"/>
                        </a:lnSpc>
                        <a:spcAft>
                          <a:spcPts val="0"/>
                        </a:spcAft>
                      </a:pPr>
                      <a:r>
                        <a:rPr lang="en-GB" sz="1300">
                          <a:effectLst/>
                        </a:rPr>
                        <a:t>2/10/2018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TV interview</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Tashkent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300" dirty="0">
                          <a:effectLst/>
                        </a:rPr>
                        <a:t>This </a:t>
                      </a:r>
                      <a:r>
                        <a:rPr lang="uz-Cyrl-UZ" sz="1300" dirty="0">
                          <a:effectLst/>
                        </a:rPr>
                        <a:t>seminar details were </a:t>
                      </a:r>
                      <a:r>
                        <a:rPr lang="en-US" sz="1300" dirty="0">
                          <a:effectLst/>
                        </a:rPr>
                        <a:t>showed by the</a:t>
                      </a:r>
                      <a:r>
                        <a:rPr lang="uz-Cyrl-UZ" sz="1300" dirty="0">
                          <a:effectLst/>
                        </a:rPr>
                        <a:t> channel of Uzbekistan 24 </a:t>
                      </a:r>
                      <a:r>
                        <a:rPr lang="en-US" sz="1300" dirty="0">
                          <a:effectLst/>
                        </a:rPr>
                        <a:t>under </a:t>
                      </a:r>
                      <a:r>
                        <a:rPr lang="uz-Cyrl-UZ" sz="1300" dirty="0">
                          <a:effectLst/>
                        </a:rPr>
                        <a:t>The National Television and Radio Company of Uzbekistan. </a:t>
                      </a:r>
                      <a:r>
                        <a:rPr lang="en-US" sz="1300" dirty="0">
                          <a:effectLst/>
                        </a:rPr>
                        <a:t>In this seminar, </a:t>
                      </a:r>
                      <a:r>
                        <a:rPr lang="uz-Cyrl-UZ" sz="1300" dirty="0">
                          <a:effectLst/>
                        </a:rPr>
                        <a:t>UZDOC 2.0. </a:t>
                      </a:r>
                      <a:r>
                        <a:rPr lang="en-US" sz="1300" dirty="0">
                          <a:effectLst/>
                        </a:rPr>
                        <a:t>project</a:t>
                      </a:r>
                      <a:r>
                        <a:rPr lang="uz-Cyrl-UZ" sz="1300" dirty="0">
                          <a:effectLst/>
                        </a:rPr>
                        <a:t>’</a:t>
                      </a:r>
                      <a:r>
                        <a:rPr lang="en-US" sz="1300" dirty="0">
                          <a:effectLst/>
                        </a:rPr>
                        <a:t>s coordinator </a:t>
                      </a:r>
                      <a:endParaRPr lang="ru-RU" sz="1300" dirty="0">
                        <a:effectLst/>
                      </a:endParaRPr>
                    </a:p>
                    <a:p>
                      <a:pPr>
                        <a:lnSpc>
                          <a:spcPct val="107000"/>
                        </a:lnSpc>
                        <a:spcBef>
                          <a:spcPts val="200"/>
                        </a:spcBef>
                        <a:spcAft>
                          <a:spcPts val="0"/>
                        </a:spcAft>
                      </a:pPr>
                      <a:r>
                        <a:rPr lang="en-US" sz="1300" u="none" strike="noStrike" dirty="0">
                          <a:effectLst/>
                          <a:hlinkClick r:id="rId2"/>
                        </a:rPr>
                        <a:t>Mrs. Melita Kovacevic</a:t>
                      </a:r>
                      <a:r>
                        <a:rPr lang="en-US" sz="1300" dirty="0">
                          <a:effectLst/>
                        </a:rPr>
                        <a:t> has interviewed to the channel of Uzbekistan 24 about this seminar. </a:t>
                      </a:r>
                      <a:endParaRPr lang="ru-RU" sz="1300" b="1" dirty="0">
                        <a:solidFill>
                          <a:srgbClr val="1F4D78"/>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300">
                          <a:effectLst/>
                        </a:rPr>
                        <a:t>TFI</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dirty="0">
                          <a:effectLst/>
                        </a:rPr>
                        <a:t> </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2651457"/>
                  </a:ext>
                </a:extLst>
              </a:tr>
              <a:tr h="469018">
                <a:tc>
                  <a:txBody>
                    <a:bodyPr/>
                    <a:lstStyle/>
                    <a:p>
                      <a:pPr algn="just">
                        <a:lnSpc>
                          <a:spcPct val="115000"/>
                        </a:lnSpc>
                        <a:spcAft>
                          <a:spcPts val="0"/>
                        </a:spcAft>
                      </a:pPr>
                      <a:r>
                        <a:rPr lang="en-GB" sz="1300">
                          <a:effectLst/>
                        </a:rPr>
                        <a:t>2/10/2018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TV interview</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Tashkent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US" sz="1300">
                          <a:effectLst/>
                        </a:rPr>
                        <a:t>In addition, members of this seminar were interviewed about the seminar.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300">
                          <a:effectLst/>
                        </a:rPr>
                        <a:t>TFI</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326848"/>
                  </a:ext>
                </a:extLst>
              </a:tr>
              <a:tr h="1918697">
                <a:tc>
                  <a:txBody>
                    <a:bodyPr/>
                    <a:lstStyle/>
                    <a:p>
                      <a:pPr algn="just">
                        <a:lnSpc>
                          <a:spcPct val="115000"/>
                        </a:lnSpc>
                        <a:spcAft>
                          <a:spcPts val="0"/>
                        </a:spcAft>
                      </a:pPr>
                      <a:r>
                        <a:rPr lang="en-GB" sz="1300">
                          <a:effectLst/>
                        </a:rPr>
                        <a:t>4/10/2018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Facebook post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Brussels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https://www.facebook.com/UNICA-Network-of-Universities-from-the-Capitals-of-Europe-584310201590501/</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a:effectLst/>
                        </a:rPr>
                        <a:t>UNICA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300">
                          <a:effectLst/>
                        </a:rPr>
                        <a:t>162 people, 2 likes, 3 clicks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GB" sz="1300" dirty="0">
                          <a:effectLst/>
                        </a:rPr>
                        <a:t>1157 followers on UNICA FB Via social media you can reach a wide range of people, it is easy and quick</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8940563"/>
                  </a:ext>
                </a:extLst>
              </a:tr>
            </a:tbl>
          </a:graphicData>
        </a:graphic>
      </p:graphicFrame>
    </p:spTree>
    <p:extLst>
      <p:ext uri="{BB962C8B-B14F-4D97-AF65-F5344CB8AC3E}">
        <p14:creationId xmlns:p14="http://schemas.microsoft.com/office/powerpoint/2010/main" val="224921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651978EA-BDB7-440A-ADFE-9EEA61995E91}"/>
              </a:ext>
            </a:extLst>
          </p:cNvPr>
          <p:cNvGraphicFramePr>
            <a:graphicFrameLocks noGrp="1"/>
          </p:cNvGraphicFramePr>
          <p:nvPr>
            <p:extLst>
              <p:ext uri="{D42A27DB-BD31-4B8C-83A1-F6EECF244321}">
                <p14:modId xmlns:p14="http://schemas.microsoft.com/office/powerpoint/2010/main" val="2359633250"/>
              </p:ext>
            </p:extLst>
          </p:nvPr>
        </p:nvGraphicFramePr>
        <p:xfrm>
          <a:off x="95735" y="694656"/>
          <a:ext cx="12000530" cy="6163344"/>
        </p:xfrm>
        <a:graphic>
          <a:graphicData uri="http://schemas.openxmlformats.org/drawingml/2006/table">
            <a:tbl>
              <a:tblPr firstRow="1" firstCol="1" bandRow="1">
                <a:tableStyleId>{5C22544A-7EE6-4342-B048-85BDC9FD1C3A}</a:tableStyleId>
              </a:tblPr>
              <a:tblGrid>
                <a:gridCol w="971598">
                  <a:extLst>
                    <a:ext uri="{9D8B030D-6E8A-4147-A177-3AD203B41FA5}">
                      <a16:colId xmlns:a16="http://schemas.microsoft.com/office/drawing/2014/main" val="682770791"/>
                    </a:ext>
                  </a:extLst>
                </a:gridCol>
                <a:gridCol w="1655062">
                  <a:extLst>
                    <a:ext uri="{9D8B030D-6E8A-4147-A177-3AD203B41FA5}">
                      <a16:colId xmlns:a16="http://schemas.microsoft.com/office/drawing/2014/main" val="406171875"/>
                    </a:ext>
                  </a:extLst>
                </a:gridCol>
                <a:gridCol w="1481725">
                  <a:extLst>
                    <a:ext uri="{9D8B030D-6E8A-4147-A177-3AD203B41FA5}">
                      <a16:colId xmlns:a16="http://schemas.microsoft.com/office/drawing/2014/main" val="855111614"/>
                    </a:ext>
                  </a:extLst>
                </a:gridCol>
                <a:gridCol w="3836977">
                  <a:extLst>
                    <a:ext uri="{9D8B030D-6E8A-4147-A177-3AD203B41FA5}">
                      <a16:colId xmlns:a16="http://schemas.microsoft.com/office/drawing/2014/main" val="4123857385"/>
                    </a:ext>
                  </a:extLst>
                </a:gridCol>
                <a:gridCol w="1166222">
                  <a:extLst>
                    <a:ext uri="{9D8B030D-6E8A-4147-A177-3AD203B41FA5}">
                      <a16:colId xmlns:a16="http://schemas.microsoft.com/office/drawing/2014/main" val="1114313205"/>
                    </a:ext>
                  </a:extLst>
                </a:gridCol>
                <a:gridCol w="1603365">
                  <a:extLst>
                    <a:ext uri="{9D8B030D-6E8A-4147-A177-3AD203B41FA5}">
                      <a16:colId xmlns:a16="http://schemas.microsoft.com/office/drawing/2014/main" val="2724414140"/>
                    </a:ext>
                  </a:extLst>
                </a:gridCol>
                <a:gridCol w="1285581">
                  <a:extLst>
                    <a:ext uri="{9D8B030D-6E8A-4147-A177-3AD203B41FA5}">
                      <a16:colId xmlns:a16="http://schemas.microsoft.com/office/drawing/2014/main" val="4230548287"/>
                    </a:ext>
                  </a:extLst>
                </a:gridCol>
              </a:tblGrid>
              <a:tr h="300892">
                <a:tc gridSpan="7">
                  <a:txBody>
                    <a:bodyPr/>
                    <a:lstStyle/>
                    <a:p>
                      <a:pPr algn="ctr">
                        <a:lnSpc>
                          <a:spcPct val="115000"/>
                        </a:lnSpc>
                        <a:spcAft>
                          <a:spcPts val="800"/>
                        </a:spcAft>
                      </a:pPr>
                      <a:r>
                        <a:rPr lang="en-GB" sz="1200" dirty="0">
                          <a:effectLst/>
                        </a:rPr>
                        <a:t>UZDOC 2.0. Dissemination Report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037442289"/>
                  </a:ext>
                </a:extLst>
              </a:tr>
              <a:tr h="589635">
                <a:tc>
                  <a:txBody>
                    <a:bodyPr/>
                    <a:lstStyle/>
                    <a:p>
                      <a:pPr algn="just">
                        <a:lnSpc>
                          <a:spcPct val="115000"/>
                        </a:lnSpc>
                        <a:spcAft>
                          <a:spcPts val="800"/>
                        </a:spcAft>
                      </a:pPr>
                      <a:r>
                        <a:rPr lang="en-GB" sz="1200">
                          <a:effectLst/>
                        </a:rPr>
                        <a:t>Date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Type of activity</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Location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dirty="0">
                          <a:effectLst/>
                        </a:rPr>
                        <a:t>Web link/additional information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Responsible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Total number of people reached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Impact &amp; additional benefits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extLst>
                  <a:ext uri="{0D108BD9-81ED-4DB2-BD59-A6C34878D82A}">
                    <a16:rowId xmlns:a16="http://schemas.microsoft.com/office/drawing/2014/main" val="808240942"/>
                  </a:ext>
                </a:extLst>
              </a:tr>
              <a:tr h="1808772">
                <a:tc>
                  <a:txBody>
                    <a:bodyPr/>
                    <a:lstStyle/>
                    <a:p>
                      <a:pPr algn="just">
                        <a:lnSpc>
                          <a:spcPct val="115000"/>
                        </a:lnSpc>
                        <a:spcAft>
                          <a:spcPts val="0"/>
                        </a:spcAft>
                      </a:pPr>
                      <a:r>
                        <a:rPr lang="en-GB" sz="1200">
                          <a:effectLst/>
                        </a:rPr>
                        <a:t>17/12/2016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Powerpoint Presentation by G.Khalikulova and G.Aripova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nSpc>
                          <a:spcPct val="115000"/>
                        </a:lnSpc>
                        <a:spcAft>
                          <a:spcPts val="1000"/>
                        </a:spcAft>
                      </a:pPr>
                      <a:r>
                        <a:rPr lang="en-GB" sz="1200">
                          <a:effectLst/>
                        </a:rPr>
                        <a:t>Presentation was about UZDOC 2.0: project where Masters and Bachelor’s could get huge information about Doctoral Education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G.Khalikulova </a:t>
                      </a:r>
                      <a:endParaRPr lang="ru-RU" sz="1200">
                        <a:effectLst/>
                      </a:endParaRPr>
                    </a:p>
                    <a:p>
                      <a:pPr algn="just">
                        <a:lnSpc>
                          <a:spcPct val="115000"/>
                        </a:lnSpc>
                        <a:spcAft>
                          <a:spcPts val="0"/>
                        </a:spcAft>
                      </a:pPr>
                      <a:r>
                        <a:rPr lang="en-GB" sz="1200">
                          <a:effectLst/>
                        </a:rPr>
                        <a:t>G.Aripova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over 2000 (students and staff of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07000"/>
                        </a:lnSpc>
                        <a:spcAft>
                          <a:spcPts val="0"/>
                        </a:spcAft>
                      </a:pPr>
                      <a:r>
                        <a:rPr lang="en-GB" sz="1200">
                          <a:effectLst/>
                        </a:rPr>
                        <a:t>Information was given to institute staff and students and other interested parties about project and it’s activities.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extLst>
                  <a:ext uri="{0D108BD9-81ED-4DB2-BD59-A6C34878D82A}">
                    <a16:rowId xmlns:a16="http://schemas.microsoft.com/office/drawing/2014/main" val="3669618889"/>
                  </a:ext>
                </a:extLst>
              </a:tr>
              <a:tr h="427767">
                <a:tc>
                  <a:txBody>
                    <a:bodyPr/>
                    <a:lstStyle/>
                    <a:p>
                      <a:pPr algn="just">
                        <a:lnSpc>
                          <a:spcPct val="115000"/>
                        </a:lnSpc>
                        <a:spcAft>
                          <a:spcPts val="0"/>
                        </a:spcAft>
                      </a:pPr>
                      <a:r>
                        <a:rPr lang="en-GB" sz="1200">
                          <a:effectLst/>
                        </a:rPr>
                        <a:t>5/10/2016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Leaflets, booklets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nSpc>
                          <a:spcPct val="115000"/>
                        </a:lnSpc>
                        <a:spcAft>
                          <a:spcPts val="1000"/>
                        </a:spcAft>
                      </a:pPr>
                      <a:r>
                        <a:rPr lang="en-US" sz="1200">
                          <a:effectLst/>
                        </a:rPr>
                        <a:t>Working meeting and dissemination materials of UZDOC 2.0. for Doctoral students at Conference Hall of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E.Yuldashev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Over 2000 participants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07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extLst>
                  <a:ext uri="{0D108BD9-81ED-4DB2-BD59-A6C34878D82A}">
                    <a16:rowId xmlns:a16="http://schemas.microsoft.com/office/drawing/2014/main" val="1966370047"/>
                  </a:ext>
                </a:extLst>
              </a:tr>
              <a:tr h="648636">
                <a:tc>
                  <a:txBody>
                    <a:bodyPr/>
                    <a:lstStyle/>
                    <a:p>
                      <a:pPr algn="just">
                        <a:lnSpc>
                          <a:spcPct val="115000"/>
                        </a:lnSpc>
                        <a:spcAft>
                          <a:spcPts val="800"/>
                        </a:spcAft>
                      </a:pPr>
                      <a:r>
                        <a:rPr lang="en-GB" sz="1200">
                          <a:effectLst/>
                        </a:rPr>
                        <a:t>25/05/2017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Powerpoint Presentation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US" sz="1200">
                          <a:effectLst/>
                        </a:rPr>
                        <a:t>Preparation necessary presentation about UZDOC 2.0 project for the “Stage movement and Uzbek art of fighting” scientific seminar</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dirty="0" err="1">
                          <a:effectLst/>
                        </a:rPr>
                        <a:t>G.Khalikulova</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Over 100 students and Academic Staff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extLst>
                  <a:ext uri="{0D108BD9-81ED-4DB2-BD59-A6C34878D82A}">
                    <a16:rowId xmlns:a16="http://schemas.microsoft.com/office/drawing/2014/main" val="1341678625"/>
                  </a:ext>
                </a:extLst>
              </a:tr>
              <a:tr h="869503">
                <a:tc>
                  <a:txBody>
                    <a:bodyPr/>
                    <a:lstStyle/>
                    <a:p>
                      <a:pPr algn="just">
                        <a:lnSpc>
                          <a:spcPct val="115000"/>
                        </a:lnSpc>
                        <a:spcAft>
                          <a:spcPts val="0"/>
                        </a:spcAft>
                      </a:pPr>
                      <a:r>
                        <a:rPr lang="en-GB" sz="1200">
                          <a:effectLst/>
                        </a:rPr>
                        <a:t>25/01/2017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Report on scientific meeting</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Report about “Gained experiences in Turin”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G.Aripova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90 Academic and Administrative Staff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Information about gained knowledge in Turin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extLst>
                  <a:ext uri="{0D108BD9-81ED-4DB2-BD59-A6C34878D82A}">
                    <a16:rowId xmlns:a16="http://schemas.microsoft.com/office/drawing/2014/main" val="1894104480"/>
                  </a:ext>
                </a:extLst>
              </a:tr>
              <a:tr h="648636">
                <a:tc>
                  <a:txBody>
                    <a:bodyPr/>
                    <a:lstStyle/>
                    <a:p>
                      <a:pPr algn="just">
                        <a:lnSpc>
                          <a:spcPct val="115000"/>
                        </a:lnSpc>
                        <a:spcAft>
                          <a:spcPts val="0"/>
                        </a:spcAft>
                      </a:pPr>
                      <a:r>
                        <a:rPr lang="en-GB" sz="1200">
                          <a:effectLst/>
                        </a:rPr>
                        <a:t>8/22/2017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US" sz="1200">
                          <a:effectLst/>
                        </a:rPr>
                        <a:t>Presentation and report  about UZDOC 2.0. project on special seminar “ The international cooperation” in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E.Yuldashev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Over 100 participants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extLst>
                  <a:ext uri="{0D108BD9-81ED-4DB2-BD59-A6C34878D82A}">
                    <a16:rowId xmlns:a16="http://schemas.microsoft.com/office/drawing/2014/main" val="2990326254"/>
                  </a:ext>
                </a:extLst>
              </a:tr>
              <a:tr h="869503">
                <a:tc>
                  <a:txBody>
                    <a:bodyPr/>
                    <a:lstStyle/>
                    <a:p>
                      <a:pPr algn="just">
                        <a:lnSpc>
                          <a:spcPct val="115000"/>
                        </a:lnSpc>
                        <a:spcAft>
                          <a:spcPts val="0"/>
                        </a:spcAft>
                      </a:pPr>
                      <a:r>
                        <a:rPr lang="en-GB" sz="1200">
                          <a:effectLst/>
                        </a:rPr>
                        <a:t>7/02/2017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 Powerpoint Presentation by G.Aripova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Report about “Experiences from Turin”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a:effectLst/>
                        </a:rPr>
                        <a:t>G.Aripova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dirty="0">
                          <a:effectLst/>
                        </a:rPr>
                        <a:t>Over 200 people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tc>
                  <a:txBody>
                    <a:bodyPr/>
                    <a:lstStyle/>
                    <a:p>
                      <a:pPr algn="just">
                        <a:lnSpc>
                          <a:spcPct val="115000"/>
                        </a:lnSpc>
                        <a:spcAft>
                          <a:spcPts val="0"/>
                        </a:spcAft>
                      </a:pPr>
                      <a:r>
                        <a:rPr lang="en-GB" sz="1200" dirty="0">
                          <a:effectLst/>
                        </a:rPr>
                        <a:t>Information about gained knowledge in Turin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7089" marR="57089" marT="0" marB="0"/>
                </a:tc>
                <a:extLst>
                  <a:ext uri="{0D108BD9-81ED-4DB2-BD59-A6C34878D82A}">
                    <a16:rowId xmlns:a16="http://schemas.microsoft.com/office/drawing/2014/main" val="4125553948"/>
                  </a:ext>
                </a:extLst>
              </a:tr>
            </a:tbl>
          </a:graphicData>
        </a:graphic>
      </p:graphicFrame>
      <p:sp>
        <p:nvSpPr>
          <p:cNvPr id="5" name="Rectangle 1">
            <a:extLst>
              <a:ext uri="{FF2B5EF4-FFF2-40B4-BE49-F238E27FC236}">
                <a16:creationId xmlns:a16="http://schemas.microsoft.com/office/drawing/2014/main" id="{65F75D5B-5575-4445-B54B-529C565F5450}"/>
              </a:ext>
            </a:extLst>
          </p:cNvPr>
          <p:cNvSpPr>
            <a:spLocks noChangeArrowheads="1"/>
          </p:cNvSpPr>
          <p:nvPr/>
        </p:nvSpPr>
        <p:spPr bwMode="auto">
          <a:xfrm>
            <a:off x="1059557" y="127556"/>
            <a:ext cx="100728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2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UZBEKISTAN STATE INSTITUTE OF ARTS AND CULTURE (UZSIAC)</a:t>
            </a:r>
            <a:endParaRPr kumimoji="0" lang="en-GB" altLang="ru-RU"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67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D60509E8-97D4-4057-BD9E-2FA91C8EF83E}"/>
              </a:ext>
            </a:extLst>
          </p:cNvPr>
          <p:cNvGraphicFramePr>
            <a:graphicFrameLocks noGrp="1"/>
          </p:cNvGraphicFramePr>
          <p:nvPr>
            <p:ph idx="1"/>
            <p:extLst>
              <p:ext uri="{D42A27DB-BD31-4B8C-83A1-F6EECF244321}">
                <p14:modId xmlns:p14="http://schemas.microsoft.com/office/powerpoint/2010/main" val="1994271364"/>
              </p:ext>
            </p:extLst>
          </p:nvPr>
        </p:nvGraphicFramePr>
        <p:xfrm>
          <a:off x="0" y="0"/>
          <a:ext cx="12192001" cy="6890010"/>
        </p:xfrm>
        <a:graphic>
          <a:graphicData uri="http://schemas.openxmlformats.org/drawingml/2006/table">
            <a:tbl>
              <a:tblPr firstRow="1" firstCol="1" bandRow="1">
                <a:tableStyleId>{5C22544A-7EE6-4342-B048-85BDC9FD1C3A}</a:tableStyleId>
              </a:tblPr>
              <a:tblGrid>
                <a:gridCol w="987100">
                  <a:extLst>
                    <a:ext uri="{9D8B030D-6E8A-4147-A177-3AD203B41FA5}">
                      <a16:colId xmlns:a16="http://schemas.microsoft.com/office/drawing/2014/main" val="4132449645"/>
                    </a:ext>
                  </a:extLst>
                </a:gridCol>
                <a:gridCol w="1681469">
                  <a:extLst>
                    <a:ext uri="{9D8B030D-6E8A-4147-A177-3AD203B41FA5}">
                      <a16:colId xmlns:a16="http://schemas.microsoft.com/office/drawing/2014/main" val="3943923859"/>
                    </a:ext>
                  </a:extLst>
                </a:gridCol>
                <a:gridCol w="1505366">
                  <a:extLst>
                    <a:ext uri="{9D8B030D-6E8A-4147-A177-3AD203B41FA5}">
                      <a16:colId xmlns:a16="http://schemas.microsoft.com/office/drawing/2014/main" val="2790951713"/>
                    </a:ext>
                  </a:extLst>
                </a:gridCol>
                <a:gridCol w="3898196">
                  <a:extLst>
                    <a:ext uri="{9D8B030D-6E8A-4147-A177-3AD203B41FA5}">
                      <a16:colId xmlns:a16="http://schemas.microsoft.com/office/drawing/2014/main" val="2791211338"/>
                    </a:ext>
                  </a:extLst>
                </a:gridCol>
                <a:gridCol w="1184830">
                  <a:extLst>
                    <a:ext uri="{9D8B030D-6E8A-4147-A177-3AD203B41FA5}">
                      <a16:colId xmlns:a16="http://schemas.microsoft.com/office/drawing/2014/main" val="3304559445"/>
                    </a:ext>
                  </a:extLst>
                </a:gridCol>
                <a:gridCol w="1628947">
                  <a:extLst>
                    <a:ext uri="{9D8B030D-6E8A-4147-A177-3AD203B41FA5}">
                      <a16:colId xmlns:a16="http://schemas.microsoft.com/office/drawing/2014/main" val="143622893"/>
                    </a:ext>
                  </a:extLst>
                </a:gridCol>
                <a:gridCol w="1306093">
                  <a:extLst>
                    <a:ext uri="{9D8B030D-6E8A-4147-A177-3AD203B41FA5}">
                      <a16:colId xmlns:a16="http://schemas.microsoft.com/office/drawing/2014/main" val="1357870847"/>
                    </a:ext>
                  </a:extLst>
                </a:gridCol>
              </a:tblGrid>
              <a:tr h="668997">
                <a:tc>
                  <a:txBody>
                    <a:bodyPr/>
                    <a:lstStyle/>
                    <a:p>
                      <a:pPr algn="just">
                        <a:lnSpc>
                          <a:spcPct val="115000"/>
                        </a:lnSpc>
                        <a:spcAft>
                          <a:spcPts val="0"/>
                        </a:spcAft>
                      </a:pPr>
                      <a:r>
                        <a:rPr lang="en-GB" sz="1200">
                          <a:effectLst/>
                        </a:rPr>
                        <a:t>3/09/2017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dirty="0">
                          <a:effectLst/>
                        </a:rPr>
                        <a:t>Report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Fergana Branch of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US" sz="1200">
                          <a:effectLst/>
                        </a:rPr>
                        <a:t>Project dissemination at the opening of the Fergana Branch of UzSIAC plus preparation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G.Khalikulova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Over 3000 people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Information about gained knowledge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extLst>
                  <a:ext uri="{0D108BD9-81ED-4DB2-BD59-A6C34878D82A}">
                    <a16:rowId xmlns:a16="http://schemas.microsoft.com/office/drawing/2014/main" val="1623277452"/>
                  </a:ext>
                </a:extLst>
              </a:tr>
              <a:tr h="796919">
                <a:tc>
                  <a:txBody>
                    <a:bodyPr/>
                    <a:lstStyle/>
                    <a:p>
                      <a:pPr algn="just">
                        <a:lnSpc>
                          <a:spcPct val="115000"/>
                        </a:lnSpc>
                        <a:spcAft>
                          <a:spcPts val="0"/>
                        </a:spcAft>
                      </a:pPr>
                      <a:r>
                        <a:rPr lang="en-GB" sz="1200">
                          <a:effectLst/>
                        </a:rPr>
                        <a:t>4/10/2017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dirty="0">
                          <a:effectLst/>
                        </a:rPr>
                        <a:t>Report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Tashkent Pediatric Medical Institute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US" sz="1200">
                          <a:effectLst/>
                        </a:rPr>
                        <a:t>Short presentation about the UZDOC 2.0. project at  the Erasmus+ TAM on “European Guidelines for quality assurance in higher education: theory and practice” at Tashkent Pediatric Medical Institute.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E.Yuldashev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extLst>
                  <a:ext uri="{0D108BD9-81ED-4DB2-BD59-A6C34878D82A}">
                    <a16:rowId xmlns:a16="http://schemas.microsoft.com/office/drawing/2014/main" val="605949287"/>
                  </a:ext>
                </a:extLst>
              </a:tr>
              <a:tr h="668997">
                <a:tc>
                  <a:txBody>
                    <a:bodyPr/>
                    <a:lstStyle/>
                    <a:p>
                      <a:pPr algn="just">
                        <a:lnSpc>
                          <a:spcPct val="115000"/>
                        </a:lnSpc>
                        <a:spcAft>
                          <a:spcPts val="0"/>
                        </a:spcAft>
                      </a:pPr>
                      <a:r>
                        <a:rPr lang="en-GB" sz="1200">
                          <a:effectLst/>
                        </a:rPr>
                        <a:t>15/01/2018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Report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US" sz="1200">
                          <a:effectLst/>
                        </a:rPr>
                        <a:t>Disseminations information about UZDOC 2.0. project on radio of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ctr">
                        <a:lnSpc>
                          <a:spcPct val="115000"/>
                        </a:lnSpc>
                        <a:spcAft>
                          <a:spcPts val="0"/>
                        </a:spcAft>
                      </a:pPr>
                      <a:r>
                        <a:rPr lang="en-GB" sz="1200">
                          <a:effectLst/>
                        </a:rPr>
                        <a:t>E.Yuldashev</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Over 2000 students and Academic  and administrative Staff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extLst>
                  <a:ext uri="{0D108BD9-81ED-4DB2-BD59-A6C34878D82A}">
                    <a16:rowId xmlns:a16="http://schemas.microsoft.com/office/drawing/2014/main" val="3373068724"/>
                  </a:ext>
                </a:extLst>
              </a:tr>
              <a:tr h="1123908">
                <a:tc>
                  <a:txBody>
                    <a:bodyPr/>
                    <a:lstStyle/>
                    <a:p>
                      <a:pPr algn="just">
                        <a:lnSpc>
                          <a:spcPct val="115000"/>
                        </a:lnSpc>
                        <a:spcAft>
                          <a:spcPts val="800"/>
                        </a:spcAft>
                      </a:pPr>
                      <a:r>
                        <a:rPr lang="en-GB" sz="1200">
                          <a:effectLst/>
                        </a:rPr>
                        <a:t>15/10/2018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Article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Tashkent </a:t>
                      </a:r>
                      <a:r>
                        <a:rPr lang="en-GB" sz="1200" u="sng">
                          <a:effectLst/>
                          <a:hlinkClick r:id="rId2"/>
                        </a:rPr>
                        <a:t>www.madaniyat.uz</a:t>
                      </a: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nSpc>
                          <a:spcPct val="115000"/>
                        </a:lnSpc>
                        <a:spcAft>
                          <a:spcPts val="1000"/>
                        </a:spcAft>
                      </a:pPr>
                      <a:r>
                        <a:rPr lang="en-GB" sz="1200">
                          <a:effectLst/>
                        </a:rPr>
                        <a:t>This article is about Visit to Granada University and Gained experiences”. The article was uploaded on website  </a:t>
                      </a:r>
                      <a:r>
                        <a:rPr lang="en-US" sz="1200" u="sng">
                          <a:effectLst/>
                          <a:hlinkClick r:id="rId3"/>
                        </a:rPr>
                        <a:t>http</a:t>
                      </a:r>
                      <a:r>
                        <a:rPr lang="en-GB" sz="1200" u="sng">
                          <a:effectLst/>
                          <a:hlinkClick r:id="rId3"/>
                        </a:rPr>
                        <a:t>://</a:t>
                      </a:r>
                      <a:r>
                        <a:rPr lang="en-US" sz="1200" u="sng">
                          <a:effectLst/>
                          <a:hlinkClick r:id="rId3"/>
                        </a:rPr>
                        <a:t>madaniyat</a:t>
                      </a:r>
                      <a:r>
                        <a:rPr lang="en-GB" sz="1200" u="sng">
                          <a:effectLst/>
                          <a:hlinkClick r:id="rId3"/>
                        </a:rPr>
                        <a:t>.</a:t>
                      </a:r>
                      <a:r>
                        <a:rPr lang="en-US" sz="1200" u="sng">
                          <a:effectLst/>
                          <a:hlinkClick r:id="rId3"/>
                        </a:rPr>
                        <a:t>uz</a:t>
                      </a:r>
                      <a:r>
                        <a:rPr lang="en-GB" sz="1200" u="sng">
                          <a:effectLst/>
                          <a:hlinkClick r:id="rId3"/>
                        </a:rPr>
                        <a:t>/</a:t>
                      </a:r>
                      <a:r>
                        <a:rPr lang="en-US" sz="1200" u="sng">
                          <a:effectLst/>
                          <a:hlinkClick r:id="rId3"/>
                        </a:rPr>
                        <a:t>post</a:t>
                      </a:r>
                      <a:r>
                        <a:rPr lang="en-GB" sz="1200" u="sng">
                          <a:effectLst/>
                          <a:hlinkClick r:id="rId3"/>
                        </a:rPr>
                        <a:t>/</a:t>
                      </a:r>
                      <a:r>
                        <a:rPr lang="en-US" sz="1200" u="sng">
                          <a:effectLst/>
                          <a:hlinkClick r:id="rId3"/>
                        </a:rPr>
                        <a:t>view</a:t>
                      </a:r>
                      <a:r>
                        <a:rPr lang="en-GB" sz="1200" u="sng">
                          <a:effectLst/>
                          <a:hlinkClick r:id="rId3"/>
                        </a:rPr>
                        <a:t>/4023</a:t>
                      </a:r>
                      <a:r>
                        <a:rPr lang="en-GB" sz="1200">
                          <a:effectLst/>
                        </a:rPr>
                        <a:t> </a:t>
                      </a:r>
                      <a:endParaRPr lang="ru-RU" sz="1200">
                        <a:effectLst/>
                      </a:endParaRPr>
                    </a:p>
                    <a:p>
                      <a:pPr algn="just">
                        <a:lnSpc>
                          <a:spcPct val="115000"/>
                        </a:lnSpc>
                        <a:spcAft>
                          <a:spcPts val="80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G.Aripova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Over 4000 people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To share the gained knowledge within Uzbek people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extLst>
                  <a:ext uri="{0D108BD9-81ED-4DB2-BD59-A6C34878D82A}">
                    <a16:rowId xmlns:a16="http://schemas.microsoft.com/office/drawing/2014/main" val="1921396772"/>
                  </a:ext>
                </a:extLst>
              </a:tr>
              <a:tr h="896453">
                <a:tc>
                  <a:txBody>
                    <a:bodyPr/>
                    <a:lstStyle/>
                    <a:p>
                      <a:pPr algn="just">
                        <a:lnSpc>
                          <a:spcPct val="115000"/>
                        </a:lnSpc>
                        <a:spcAft>
                          <a:spcPts val="800"/>
                        </a:spcAft>
                      </a:pPr>
                      <a:r>
                        <a:rPr lang="en-GB" sz="1200">
                          <a:effectLst/>
                        </a:rPr>
                        <a:t>10.12.2018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Report on Scientific meeting</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“Experiences From Granada University.” Information about this report was showed on  UZSIAC institutional website </a:t>
                      </a:r>
                      <a:r>
                        <a:rPr lang="en-GB" sz="1200" u="sng">
                          <a:effectLst/>
                          <a:hlinkClick r:id="rId4"/>
                        </a:rPr>
                        <a:t>www.dsmi.uz</a:t>
                      </a: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G.Aripova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90 Academic and Administrative Staff of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Information about gained knowledge and experiences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extLst>
                  <a:ext uri="{0D108BD9-81ED-4DB2-BD59-A6C34878D82A}">
                    <a16:rowId xmlns:a16="http://schemas.microsoft.com/office/drawing/2014/main" val="1181481309"/>
                  </a:ext>
                </a:extLst>
              </a:tr>
              <a:tr h="1351363">
                <a:tc>
                  <a:txBody>
                    <a:bodyPr/>
                    <a:lstStyle/>
                    <a:p>
                      <a:pPr algn="just">
                        <a:lnSpc>
                          <a:spcPct val="115000"/>
                        </a:lnSpc>
                        <a:spcAft>
                          <a:spcPts val="0"/>
                        </a:spcAft>
                      </a:pPr>
                      <a:r>
                        <a:rPr lang="en-GB" sz="1200">
                          <a:effectLst/>
                        </a:rPr>
                        <a:t>19/06/2018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Seminar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Karakalpakistan, Nukus Branch of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This seminar was titled “Initiative on strengthening International Relations” where Aripova Gulnoza made a report about UZDOC 2.0. project and shared with her experiences, Sevinch Odilova told about “Doctoral Center” in UZSIAC.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G.Aripova</a:t>
                      </a:r>
                      <a:endParaRPr lang="ru-RU" sz="1200">
                        <a:effectLst/>
                      </a:endParaRPr>
                    </a:p>
                    <a:p>
                      <a:pPr algn="just">
                        <a:lnSpc>
                          <a:spcPct val="115000"/>
                        </a:lnSpc>
                        <a:spcAft>
                          <a:spcPts val="0"/>
                        </a:spcAft>
                      </a:pPr>
                      <a:r>
                        <a:rPr lang="en-GB" sz="1200">
                          <a:effectLst/>
                        </a:rPr>
                        <a:t>S.Odilova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50 participants from UZSIAC Nukus Branch</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0"/>
                        </a:spcAft>
                      </a:pPr>
                      <a:r>
                        <a:rPr lang="en-GB" sz="1200">
                          <a:effectLst/>
                        </a:rPr>
                        <a:t>Information about the project UZDOC 2.0. in Nukus Branch of UZSIAC</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extLst>
                  <a:ext uri="{0D108BD9-81ED-4DB2-BD59-A6C34878D82A}">
                    <a16:rowId xmlns:a16="http://schemas.microsoft.com/office/drawing/2014/main" val="2803890013"/>
                  </a:ext>
                </a:extLst>
              </a:tr>
              <a:tr h="1351363">
                <a:tc>
                  <a:txBody>
                    <a:bodyPr/>
                    <a:lstStyle/>
                    <a:p>
                      <a:pPr algn="just">
                        <a:lnSpc>
                          <a:spcPct val="115000"/>
                        </a:lnSpc>
                        <a:spcAft>
                          <a:spcPts val="800"/>
                        </a:spcAft>
                      </a:pPr>
                      <a:r>
                        <a:rPr lang="en-GB" sz="1200">
                          <a:effectLst/>
                        </a:rPr>
                        <a:t>8/07/2018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Report to </a:t>
                      </a:r>
                      <a:r>
                        <a:rPr lang="en-GB" sz="1200" u="sng">
                          <a:effectLst/>
                          <a:hlinkClick r:id="rId2"/>
                        </a:rPr>
                        <a:t>www.madaniyat.uz</a:t>
                      </a:r>
                      <a:r>
                        <a:rPr lang="en-GB" sz="1200">
                          <a:effectLst/>
                        </a:rPr>
                        <a:t> website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US" sz="1200">
                          <a:effectLst/>
                        </a:rPr>
                        <a:t>Tashkent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dirty="0">
                          <a:effectLst/>
                        </a:rPr>
                        <a:t> The report is about purpose of visiting to </a:t>
                      </a:r>
                      <a:r>
                        <a:rPr lang="en-GB" sz="1200" dirty="0" err="1">
                          <a:effectLst/>
                        </a:rPr>
                        <a:t>Karakalpakistan</a:t>
                      </a:r>
                      <a:r>
                        <a:rPr lang="en-GB" sz="1200" dirty="0">
                          <a:effectLst/>
                        </a:rPr>
                        <a:t>, Nukus University and Nukus Branch of UZSIAC </a:t>
                      </a:r>
                      <a:endParaRPr lang="ru-RU" sz="1200" dirty="0">
                        <a:effectLst/>
                      </a:endParaRPr>
                    </a:p>
                    <a:p>
                      <a:pPr algn="just">
                        <a:lnSpc>
                          <a:spcPct val="115000"/>
                        </a:lnSpc>
                        <a:spcAft>
                          <a:spcPts val="800"/>
                        </a:spcAft>
                      </a:pPr>
                      <a:r>
                        <a:rPr lang="en-US" sz="1200" u="sng" dirty="0">
                          <a:effectLst/>
                          <a:hlinkClick r:id="rId5"/>
                        </a:rPr>
                        <a:t>http</a:t>
                      </a:r>
                      <a:r>
                        <a:rPr lang="en-GB" sz="1200" u="sng" dirty="0">
                          <a:effectLst/>
                          <a:hlinkClick r:id="rId5"/>
                        </a:rPr>
                        <a:t>://</a:t>
                      </a:r>
                      <a:r>
                        <a:rPr lang="en-US" sz="1200" u="sng" dirty="0" err="1">
                          <a:effectLst/>
                          <a:hlinkClick r:id="rId5"/>
                        </a:rPr>
                        <a:t>madaniyat</a:t>
                      </a:r>
                      <a:r>
                        <a:rPr lang="en-GB" sz="1200" u="sng" dirty="0">
                          <a:effectLst/>
                          <a:hlinkClick r:id="rId5"/>
                        </a:rPr>
                        <a:t>.</a:t>
                      </a:r>
                      <a:r>
                        <a:rPr lang="en-US" sz="1200" u="sng" dirty="0" err="1">
                          <a:effectLst/>
                          <a:hlinkClick r:id="rId5"/>
                        </a:rPr>
                        <a:t>uz</a:t>
                      </a:r>
                      <a:r>
                        <a:rPr lang="en-GB" sz="1200" u="sng" dirty="0">
                          <a:effectLst/>
                          <a:hlinkClick r:id="rId5"/>
                        </a:rPr>
                        <a:t>/</a:t>
                      </a:r>
                      <a:r>
                        <a:rPr lang="en-US" sz="1200" u="sng" dirty="0">
                          <a:effectLst/>
                          <a:hlinkClick r:id="rId5"/>
                        </a:rPr>
                        <a:t>post</a:t>
                      </a:r>
                      <a:r>
                        <a:rPr lang="en-GB" sz="1200" u="sng" dirty="0">
                          <a:effectLst/>
                          <a:hlinkClick r:id="rId5"/>
                        </a:rPr>
                        <a:t>/</a:t>
                      </a:r>
                      <a:r>
                        <a:rPr lang="en-US" sz="1200" u="sng" dirty="0">
                          <a:effectLst/>
                          <a:hlinkClick r:id="rId5"/>
                        </a:rPr>
                        <a:t>view</a:t>
                      </a:r>
                      <a:r>
                        <a:rPr lang="en-GB" sz="1200" u="sng" dirty="0">
                          <a:effectLst/>
                          <a:hlinkClick r:id="rId5"/>
                        </a:rPr>
                        <a:t>/3669</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a:effectLst/>
                        </a:rPr>
                        <a:t>UZSIAC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07000"/>
                        </a:lnSpc>
                        <a:spcAft>
                          <a:spcPts val="800"/>
                        </a:spcAft>
                      </a:pPr>
                      <a:r>
                        <a:rPr lang="en-GB" sz="1200">
                          <a:effectLst/>
                        </a:rPr>
                        <a:t>4000+  subscribers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tc>
                  <a:txBody>
                    <a:bodyPr/>
                    <a:lstStyle/>
                    <a:p>
                      <a:pPr algn="just">
                        <a:lnSpc>
                          <a:spcPct val="115000"/>
                        </a:lnSpc>
                        <a:spcAft>
                          <a:spcPts val="800"/>
                        </a:spcAft>
                      </a:pPr>
                      <a:r>
                        <a:rPr lang="en-GB" sz="1200" dirty="0">
                          <a:effectLst/>
                        </a:rPr>
                        <a:t>Information about the project UZDOC 2.0. in Nukus Branch of UZSIAC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892" marR="54892" marT="0" marB="0"/>
                </a:tc>
                <a:extLst>
                  <a:ext uri="{0D108BD9-81ED-4DB2-BD59-A6C34878D82A}">
                    <a16:rowId xmlns:a16="http://schemas.microsoft.com/office/drawing/2014/main" val="2354331483"/>
                  </a:ext>
                </a:extLst>
              </a:tr>
            </a:tbl>
          </a:graphicData>
        </a:graphic>
      </p:graphicFrame>
    </p:spTree>
    <p:extLst>
      <p:ext uri="{BB962C8B-B14F-4D97-AF65-F5344CB8AC3E}">
        <p14:creationId xmlns:p14="http://schemas.microsoft.com/office/powerpoint/2010/main" val="12373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B64F10D2-8ACF-4F9A-9A69-0D030CAB7F6B}"/>
              </a:ext>
            </a:extLst>
          </p:cNvPr>
          <p:cNvGraphicFramePr>
            <a:graphicFrameLocks noGrp="1"/>
          </p:cNvGraphicFramePr>
          <p:nvPr>
            <p:extLst>
              <p:ext uri="{D42A27DB-BD31-4B8C-83A1-F6EECF244321}">
                <p14:modId xmlns:p14="http://schemas.microsoft.com/office/powerpoint/2010/main" val="258457069"/>
              </p:ext>
            </p:extLst>
          </p:nvPr>
        </p:nvGraphicFramePr>
        <p:xfrm>
          <a:off x="0" y="0"/>
          <a:ext cx="12192001" cy="6945849"/>
        </p:xfrm>
        <a:graphic>
          <a:graphicData uri="http://schemas.openxmlformats.org/drawingml/2006/table">
            <a:tbl>
              <a:tblPr firstRow="1" firstCol="1" bandRow="1">
                <a:tableStyleId>{5C22544A-7EE6-4342-B048-85BDC9FD1C3A}</a:tableStyleId>
              </a:tblPr>
              <a:tblGrid>
                <a:gridCol w="987101">
                  <a:extLst>
                    <a:ext uri="{9D8B030D-6E8A-4147-A177-3AD203B41FA5}">
                      <a16:colId xmlns:a16="http://schemas.microsoft.com/office/drawing/2014/main" val="151442243"/>
                    </a:ext>
                  </a:extLst>
                </a:gridCol>
                <a:gridCol w="1681469">
                  <a:extLst>
                    <a:ext uri="{9D8B030D-6E8A-4147-A177-3AD203B41FA5}">
                      <a16:colId xmlns:a16="http://schemas.microsoft.com/office/drawing/2014/main" val="2534412563"/>
                    </a:ext>
                  </a:extLst>
                </a:gridCol>
                <a:gridCol w="1505367">
                  <a:extLst>
                    <a:ext uri="{9D8B030D-6E8A-4147-A177-3AD203B41FA5}">
                      <a16:colId xmlns:a16="http://schemas.microsoft.com/office/drawing/2014/main" val="130486985"/>
                    </a:ext>
                  </a:extLst>
                </a:gridCol>
                <a:gridCol w="3898195">
                  <a:extLst>
                    <a:ext uri="{9D8B030D-6E8A-4147-A177-3AD203B41FA5}">
                      <a16:colId xmlns:a16="http://schemas.microsoft.com/office/drawing/2014/main" val="1454936336"/>
                    </a:ext>
                  </a:extLst>
                </a:gridCol>
                <a:gridCol w="1184829">
                  <a:extLst>
                    <a:ext uri="{9D8B030D-6E8A-4147-A177-3AD203B41FA5}">
                      <a16:colId xmlns:a16="http://schemas.microsoft.com/office/drawing/2014/main" val="3435511440"/>
                    </a:ext>
                  </a:extLst>
                </a:gridCol>
                <a:gridCol w="1628947">
                  <a:extLst>
                    <a:ext uri="{9D8B030D-6E8A-4147-A177-3AD203B41FA5}">
                      <a16:colId xmlns:a16="http://schemas.microsoft.com/office/drawing/2014/main" val="34763677"/>
                    </a:ext>
                  </a:extLst>
                </a:gridCol>
                <a:gridCol w="1306093">
                  <a:extLst>
                    <a:ext uri="{9D8B030D-6E8A-4147-A177-3AD203B41FA5}">
                      <a16:colId xmlns:a16="http://schemas.microsoft.com/office/drawing/2014/main" val="1275701089"/>
                    </a:ext>
                  </a:extLst>
                </a:gridCol>
              </a:tblGrid>
              <a:tr h="923147">
                <a:tc>
                  <a:txBody>
                    <a:bodyPr/>
                    <a:lstStyle/>
                    <a:p>
                      <a:pPr algn="just">
                        <a:lnSpc>
                          <a:spcPct val="115000"/>
                        </a:lnSpc>
                        <a:spcAft>
                          <a:spcPts val="0"/>
                        </a:spcAft>
                      </a:pPr>
                      <a:r>
                        <a:rPr lang="en-GB" sz="1300">
                          <a:effectLst/>
                        </a:rPr>
                        <a:t>5/10/2018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Exhibition. Leaflets, booklets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US" sz="1300">
                          <a:effectLst/>
                        </a:rPr>
                        <a:t>Uzbek Language and Literature University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Erasmus+ Information Day-2018. UZSIAC from UZDOC 2.0. project participated in exhibition with UZDOC 2.0. presentations, banners and booklets. </a:t>
                      </a:r>
                      <a:endParaRPr lang="ru-RU" sz="1300">
                        <a:effectLst/>
                      </a:endParaRPr>
                    </a:p>
                    <a:p>
                      <a:pPr algn="just">
                        <a:lnSpc>
                          <a:spcPct val="115000"/>
                        </a:lnSpc>
                        <a:spcAft>
                          <a:spcPts val="0"/>
                        </a:spcAft>
                      </a:pPr>
                      <a:r>
                        <a:rPr lang="en-GB" sz="1300">
                          <a:effectLst/>
                        </a:rPr>
                        <a:t> </a:t>
                      </a:r>
                      <a:r>
                        <a:rPr lang="en-GB" sz="1300" u="sng">
                          <a:effectLst/>
                          <a:hlinkClick r:id="rId2"/>
                        </a:rPr>
                        <a:t>www.erasmusplus.uz</a:t>
                      </a:r>
                      <a:r>
                        <a:rPr lang="en-GB" sz="1300">
                          <a:effectLst/>
                        </a:rPr>
                        <a:t>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UZSIAC</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07000"/>
                        </a:lnSpc>
                        <a:spcAft>
                          <a:spcPts val="0"/>
                        </a:spcAft>
                      </a:pPr>
                      <a:r>
                        <a:rPr lang="en-GB" sz="1300">
                          <a:effectLst/>
                        </a:rPr>
                        <a:t>Over 8000 people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Leaflets give an information about all project activities.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extLst>
                  <a:ext uri="{0D108BD9-81ED-4DB2-BD59-A6C34878D82A}">
                    <a16:rowId xmlns:a16="http://schemas.microsoft.com/office/drawing/2014/main" val="2432153469"/>
                  </a:ext>
                </a:extLst>
              </a:tr>
              <a:tr h="1157641">
                <a:tc>
                  <a:txBody>
                    <a:bodyPr/>
                    <a:lstStyle/>
                    <a:p>
                      <a:pPr algn="just">
                        <a:lnSpc>
                          <a:spcPct val="115000"/>
                        </a:lnSpc>
                        <a:spcAft>
                          <a:spcPts val="800"/>
                        </a:spcAft>
                      </a:pPr>
                      <a:r>
                        <a:rPr lang="en-GB" sz="1300">
                          <a:effectLst/>
                        </a:rPr>
                        <a:t>6/05/2018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800"/>
                        </a:spcAft>
                      </a:pPr>
                      <a:r>
                        <a:rPr lang="en-GB" sz="1300">
                          <a:effectLst/>
                        </a:rPr>
                        <a:t>Publication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800"/>
                        </a:spcAft>
                      </a:pPr>
                      <a:r>
                        <a:rPr lang="en-GB" sz="1300">
                          <a:effectLst/>
                        </a:rPr>
                        <a:t>Tashkent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800"/>
                        </a:spcAft>
                      </a:pPr>
                      <a:r>
                        <a:rPr lang="en-GB" sz="1300">
                          <a:effectLst/>
                        </a:rPr>
                        <a:t>Article was written by Aripova Gulnoza, it was titled “Granada universitetiga tashrif” was published in Republican scientific-methodical publications 2018. pp 43-46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800"/>
                        </a:spcAft>
                      </a:pPr>
                      <a:r>
                        <a:rPr lang="en-GB" sz="1300">
                          <a:effectLst/>
                        </a:rPr>
                        <a:t>G.Aripova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800"/>
                        </a:spcAft>
                      </a:pPr>
                      <a:r>
                        <a:rPr lang="en-GB" sz="1300">
                          <a:effectLst/>
                        </a:rPr>
                        <a:t>500+ subscibers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800"/>
                        </a:spcAft>
                      </a:pPr>
                      <a:r>
                        <a:rPr lang="en-GB" sz="1300">
                          <a:effectLst/>
                        </a:rPr>
                        <a:t>Implementation of gained knowledge in Granada University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extLst>
                  <a:ext uri="{0D108BD9-81ED-4DB2-BD59-A6C34878D82A}">
                    <a16:rowId xmlns:a16="http://schemas.microsoft.com/office/drawing/2014/main" val="2154984026"/>
                  </a:ext>
                </a:extLst>
              </a:tr>
              <a:tr h="1392136">
                <a:tc>
                  <a:txBody>
                    <a:bodyPr/>
                    <a:lstStyle/>
                    <a:p>
                      <a:pPr algn="just">
                        <a:lnSpc>
                          <a:spcPct val="115000"/>
                        </a:lnSpc>
                        <a:spcAft>
                          <a:spcPts val="0"/>
                        </a:spcAft>
                      </a:pPr>
                      <a:r>
                        <a:rPr lang="en-GB" sz="1300">
                          <a:effectLst/>
                        </a:rPr>
                        <a:t>4/05/2018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Publication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Tashkent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Publication about “Job shadowing session in Turin Polytechnic University in Italy”. Republican scientific-methodical publications -T. 2018. pp. 86</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G.Aripova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07000"/>
                        </a:lnSpc>
                        <a:spcAft>
                          <a:spcPts val="0"/>
                        </a:spcAft>
                      </a:pPr>
                      <a:r>
                        <a:rPr lang="en-GB" sz="1300">
                          <a:effectLst/>
                        </a:rPr>
                        <a:t> Over 1000 people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Information about experiences and gained knowledge in Turin University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extLst>
                  <a:ext uri="{0D108BD9-81ED-4DB2-BD59-A6C34878D82A}">
                    <a16:rowId xmlns:a16="http://schemas.microsoft.com/office/drawing/2014/main" val="2582229637"/>
                  </a:ext>
                </a:extLst>
              </a:tr>
              <a:tr h="688653">
                <a:tc>
                  <a:txBody>
                    <a:bodyPr/>
                    <a:lstStyle/>
                    <a:p>
                      <a:pPr algn="just">
                        <a:lnSpc>
                          <a:spcPct val="115000"/>
                        </a:lnSpc>
                        <a:spcAft>
                          <a:spcPts val="0"/>
                        </a:spcAft>
                      </a:pPr>
                      <a:r>
                        <a:rPr lang="en-GB" sz="1300">
                          <a:effectLst/>
                        </a:rPr>
                        <a:t>15/12/2018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dirty="0">
                          <a:effectLst/>
                        </a:rPr>
                        <a:t>Interview</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Tashkent</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US" sz="1300">
                          <a:effectLst/>
                        </a:rPr>
                        <a:t>Interview about UZDOC 2.0. project for the “Uzbekistan-24”national TV Channel</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G.Khalikulova</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07000"/>
                        </a:lnSpc>
                        <a:spcAft>
                          <a:spcPts val="0"/>
                        </a:spcAft>
                      </a:pPr>
                      <a:r>
                        <a:rPr lang="en-GB" sz="1300">
                          <a:effectLst/>
                        </a:rPr>
                        <a:t>Over 200 subscribers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Information about “Doctoral Center”</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extLst>
                  <a:ext uri="{0D108BD9-81ED-4DB2-BD59-A6C34878D82A}">
                    <a16:rowId xmlns:a16="http://schemas.microsoft.com/office/drawing/2014/main" val="3896924731"/>
                  </a:ext>
                </a:extLst>
              </a:tr>
              <a:tr h="1392136">
                <a:tc>
                  <a:txBody>
                    <a:bodyPr/>
                    <a:lstStyle/>
                    <a:p>
                      <a:pPr algn="just">
                        <a:lnSpc>
                          <a:spcPct val="115000"/>
                        </a:lnSpc>
                        <a:spcAft>
                          <a:spcPts val="0"/>
                        </a:spcAft>
                      </a:pPr>
                      <a:r>
                        <a:rPr lang="en-GB" sz="1300">
                          <a:effectLst/>
                        </a:rPr>
                        <a:t>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Publication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Tashkent, National Erasmus+ Office in Uzbekistan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US" sz="1300">
                          <a:effectLst/>
                        </a:rPr>
                        <a:t>Erasmus+ International Credit Mobility: Role in Improving Quality of Education and Scientific Researches. </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E.Yuldashev</a:t>
                      </a:r>
                      <a:endParaRPr lang="ru-RU" sz="1300">
                        <a:effectLst/>
                      </a:endParaRPr>
                    </a:p>
                    <a:p>
                      <a:pPr algn="just">
                        <a:lnSpc>
                          <a:spcPct val="115000"/>
                        </a:lnSpc>
                        <a:spcAft>
                          <a:spcPts val="0"/>
                        </a:spcAft>
                      </a:pPr>
                      <a:r>
                        <a:rPr lang="en-GB" sz="1300">
                          <a:effectLst/>
                        </a:rPr>
                        <a:t>Rh. Aleksey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07000"/>
                        </a:lnSpc>
                        <a:spcAft>
                          <a:spcPts val="0"/>
                        </a:spcAft>
                      </a:pPr>
                      <a:r>
                        <a:rPr lang="en-GB" sz="1300">
                          <a:effectLst/>
                        </a:rPr>
                        <a:t>Over 100 people</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Learning foreign experiences in the framfork of programme EC Erasmus+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extLst>
                  <a:ext uri="{0D108BD9-81ED-4DB2-BD59-A6C34878D82A}">
                    <a16:rowId xmlns:a16="http://schemas.microsoft.com/office/drawing/2014/main" val="2071380983"/>
                  </a:ext>
                </a:extLst>
              </a:tr>
              <a:tr h="1392136">
                <a:tc>
                  <a:txBody>
                    <a:bodyPr/>
                    <a:lstStyle/>
                    <a:p>
                      <a:pPr algn="just">
                        <a:lnSpc>
                          <a:spcPct val="115000"/>
                        </a:lnSpc>
                        <a:spcAft>
                          <a:spcPts val="0"/>
                        </a:spcAft>
                      </a:pPr>
                      <a:r>
                        <a:rPr lang="en-GB" sz="1300">
                          <a:effectLst/>
                        </a:rPr>
                        <a:t>2018</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Publication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Tashkent, National Erasmus+ Office in Uzbekistan</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US" sz="1300">
                          <a:effectLst/>
                        </a:rPr>
                        <a:t>Erasmus+ International Credit Mobility: Role in Improving Quality of Education and Scientific Researches. The 2</a:t>
                      </a:r>
                      <a:r>
                        <a:rPr lang="en-US" sz="1300" baseline="30000">
                          <a:effectLst/>
                        </a:rPr>
                        <a:t>nd</a:t>
                      </a:r>
                      <a:r>
                        <a:rPr lang="en-US" sz="1300">
                          <a:effectLst/>
                        </a:rPr>
                        <a:t> Scientific-practical conference of the students and researchers.</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a:effectLst/>
                        </a:rPr>
                        <a:t>E.Yuldashev</a:t>
                      </a:r>
                      <a:endParaRPr lang="ru-RU" sz="1300">
                        <a:effectLst/>
                      </a:endParaRPr>
                    </a:p>
                    <a:p>
                      <a:pPr algn="just">
                        <a:lnSpc>
                          <a:spcPct val="115000"/>
                        </a:lnSpc>
                        <a:spcAft>
                          <a:spcPts val="0"/>
                        </a:spcAft>
                      </a:pPr>
                      <a:r>
                        <a:rPr lang="en-GB" sz="1300">
                          <a:effectLst/>
                        </a:rPr>
                        <a:t>Rh. Aleksey</a:t>
                      </a:r>
                      <a:endParaRPr lang="ru-RU" sz="130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07000"/>
                        </a:lnSpc>
                        <a:spcAft>
                          <a:spcPts val="0"/>
                        </a:spcAft>
                      </a:pPr>
                      <a:r>
                        <a:rPr lang="en-GB" sz="1300" dirty="0">
                          <a:effectLst/>
                        </a:rPr>
                        <a:t>Over 100 people</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tc>
                  <a:txBody>
                    <a:bodyPr/>
                    <a:lstStyle/>
                    <a:p>
                      <a:pPr algn="just">
                        <a:lnSpc>
                          <a:spcPct val="115000"/>
                        </a:lnSpc>
                        <a:spcAft>
                          <a:spcPts val="0"/>
                        </a:spcAft>
                      </a:pPr>
                      <a:r>
                        <a:rPr lang="en-GB" sz="1300" dirty="0">
                          <a:effectLst/>
                        </a:rPr>
                        <a:t>Learning foreign experiences in the </a:t>
                      </a:r>
                      <a:r>
                        <a:rPr lang="en-GB" sz="1300" dirty="0" err="1">
                          <a:effectLst/>
                        </a:rPr>
                        <a:t>framfork</a:t>
                      </a:r>
                      <a:r>
                        <a:rPr lang="en-GB" sz="1300" dirty="0">
                          <a:effectLst/>
                        </a:rPr>
                        <a:t> of programme EC Erasmus+</a:t>
                      </a:r>
                      <a:endParaRPr lang="ru-RU"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83417" marR="83417" marT="0" marB="0"/>
                </a:tc>
                <a:extLst>
                  <a:ext uri="{0D108BD9-81ED-4DB2-BD59-A6C34878D82A}">
                    <a16:rowId xmlns:a16="http://schemas.microsoft.com/office/drawing/2014/main" val="1162635861"/>
                  </a:ext>
                </a:extLst>
              </a:tr>
            </a:tbl>
          </a:graphicData>
        </a:graphic>
      </p:graphicFrame>
    </p:spTree>
    <p:extLst>
      <p:ext uri="{BB962C8B-B14F-4D97-AF65-F5344CB8AC3E}">
        <p14:creationId xmlns:p14="http://schemas.microsoft.com/office/powerpoint/2010/main" val="282187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290962CB-03DF-4533-9E9D-D9F0A8362ED0}"/>
              </a:ext>
            </a:extLst>
          </p:cNvPr>
          <p:cNvGraphicFramePr>
            <a:graphicFrameLocks noGrp="1"/>
          </p:cNvGraphicFramePr>
          <p:nvPr>
            <p:ph idx="1"/>
            <p:extLst>
              <p:ext uri="{D42A27DB-BD31-4B8C-83A1-F6EECF244321}">
                <p14:modId xmlns:p14="http://schemas.microsoft.com/office/powerpoint/2010/main" val="3253888583"/>
              </p:ext>
            </p:extLst>
          </p:nvPr>
        </p:nvGraphicFramePr>
        <p:xfrm>
          <a:off x="824497" y="123896"/>
          <a:ext cx="10023475" cy="2445322"/>
        </p:xfrm>
        <a:graphic>
          <a:graphicData uri="http://schemas.openxmlformats.org/drawingml/2006/table">
            <a:tbl>
              <a:tblPr firstRow="1" firstCol="1" bandRow="1">
                <a:tableStyleId>{5C22544A-7EE6-4342-B048-85BDC9FD1C3A}</a:tableStyleId>
              </a:tblPr>
              <a:tblGrid>
                <a:gridCol w="811530">
                  <a:extLst>
                    <a:ext uri="{9D8B030D-6E8A-4147-A177-3AD203B41FA5}">
                      <a16:colId xmlns:a16="http://schemas.microsoft.com/office/drawing/2014/main" val="2617329427"/>
                    </a:ext>
                  </a:extLst>
                </a:gridCol>
                <a:gridCol w="1382395">
                  <a:extLst>
                    <a:ext uri="{9D8B030D-6E8A-4147-A177-3AD203B41FA5}">
                      <a16:colId xmlns:a16="http://schemas.microsoft.com/office/drawing/2014/main" val="124404458"/>
                    </a:ext>
                  </a:extLst>
                </a:gridCol>
                <a:gridCol w="1237615">
                  <a:extLst>
                    <a:ext uri="{9D8B030D-6E8A-4147-A177-3AD203B41FA5}">
                      <a16:colId xmlns:a16="http://schemas.microsoft.com/office/drawing/2014/main" val="1177064473"/>
                    </a:ext>
                  </a:extLst>
                </a:gridCol>
                <a:gridCol w="3204845">
                  <a:extLst>
                    <a:ext uri="{9D8B030D-6E8A-4147-A177-3AD203B41FA5}">
                      <a16:colId xmlns:a16="http://schemas.microsoft.com/office/drawing/2014/main" val="2819059612"/>
                    </a:ext>
                  </a:extLst>
                </a:gridCol>
                <a:gridCol w="974090">
                  <a:extLst>
                    <a:ext uri="{9D8B030D-6E8A-4147-A177-3AD203B41FA5}">
                      <a16:colId xmlns:a16="http://schemas.microsoft.com/office/drawing/2014/main" val="1137790879"/>
                    </a:ext>
                  </a:extLst>
                </a:gridCol>
                <a:gridCol w="1339215">
                  <a:extLst>
                    <a:ext uri="{9D8B030D-6E8A-4147-A177-3AD203B41FA5}">
                      <a16:colId xmlns:a16="http://schemas.microsoft.com/office/drawing/2014/main" val="3040005743"/>
                    </a:ext>
                  </a:extLst>
                </a:gridCol>
                <a:gridCol w="1073785">
                  <a:extLst>
                    <a:ext uri="{9D8B030D-6E8A-4147-A177-3AD203B41FA5}">
                      <a16:colId xmlns:a16="http://schemas.microsoft.com/office/drawing/2014/main" val="2704816164"/>
                    </a:ext>
                  </a:extLst>
                </a:gridCol>
              </a:tblGrid>
              <a:tr h="0">
                <a:tc>
                  <a:txBody>
                    <a:bodyPr/>
                    <a:lstStyle/>
                    <a:p>
                      <a:pPr algn="just">
                        <a:lnSpc>
                          <a:spcPct val="115000"/>
                        </a:lnSpc>
                        <a:spcAft>
                          <a:spcPts val="800"/>
                        </a:spcAft>
                      </a:pPr>
                      <a:r>
                        <a:rPr lang="en-GB" sz="1400">
                          <a:effectLst/>
                        </a:rPr>
                        <a:t>24/01/2019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Report  on Institutional website </a:t>
                      </a:r>
                      <a:r>
                        <a:rPr lang="en-GB" sz="1400" u="sng">
                          <a:effectLst/>
                          <a:hlinkClick r:id="rId2"/>
                        </a:rPr>
                        <a:t>www.dsmi.uz</a:t>
                      </a:r>
                      <a:r>
                        <a:rPr lang="en-GB"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UZSIAC</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Guzal Khalikula’s Report on theme “Doctoral center was enriched with modern equipment” </a:t>
                      </a:r>
                      <a:r>
                        <a:rPr lang="en-GB" sz="1400" u="sng">
                          <a:effectLst/>
                          <a:hlinkClick r:id="rId2"/>
                        </a:rPr>
                        <a:t>www.dsmi.uz</a:t>
                      </a:r>
                      <a:r>
                        <a:rPr lang="en-GB" sz="1400">
                          <a:effectLst/>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G.Khalikulova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400">
                          <a:effectLst/>
                        </a:rPr>
                        <a:t>Over 2000 students and Academic and administrative  Staff</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Information about  Modern equipments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997052"/>
                  </a:ext>
                </a:extLst>
              </a:tr>
              <a:tr h="0">
                <a:tc>
                  <a:txBody>
                    <a:bodyPr/>
                    <a:lstStyle/>
                    <a:p>
                      <a:pPr algn="just">
                        <a:lnSpc>
                          <a:spcPct val="115000"/>
                        </a:lnSpc>
                        <a:spcAft>
                          <a:spcPts val="800"/>
                        </a:spcAft>
                      </a:pPr>
                      <a:r>
                        <a:rPr lang="en-GB" sz="1400">
                          <a:effectLst/>
                        </a:rPr>
                        <a:t>10/10/2019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Publication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National Erasmus+ Office (NEO) in Uzbekistan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Article was written by </a:t>
                      </a:r>
                      <a:r>
                        <a:rPr lang="en-GB" sz="1400" dirty="0" err="1">
                          <a:effectLst/>
                        </a:rPr>
                        <a:t>Aripova</a:t>
                      </a:r>
                      <a:r>
                        <a:rPr lang="en-GB" sz="1400" dirty="0">
                          <a:effectLst/>
                        </a:rPr>
                        <a:t> </a:t>
                      </a:r>
                      <a:r>
                        <a:rPr lang="en-GB" sz="1400" dirty="0" err="1">
                          <a:effectLst/>
                        </a:rPr>
                        <a:t>Gulnoza</a:t>
                      </a:r>
                      <a:r>
                        <a:rPr lang="en-GB" sz="1400" dirty="0">
                          <a:effectLst/>
                        </a:rPr>
                        <a:t> was titled “Job shadowing week in Torino” was published in Erasmus+ publications 2018. pp. 85-87 </a:t>
                      </a:r>
                      <a:endParaRPr lang="ru-RU" sz="1400" dirty="0">
                        <a:effectLst/>
                      </a:endParaRPr>
                    </a:p>
                    <a:p>
                      <a:pPr algn="just">
                        <a:lnSpc>
                          <a:spcPct val="115000"/>
                        </a:lnSpc>
                        <a:spcAft>
                          <a:spcPts val="0"/>
                        </a:spcAft>
                      </a:pPr>
                      <a:r>
                        <a:rPr lang="en-GB" sz="1400" u="sng" dirty="0">
                          <a:effectLst/>
                          <a:hlinkClick r:id="rId3"/>
                        </a:rPr>
                        <a:t>www.erasmusplus.uz</a:t>
                      </a:r>
                      <a:r>
                        <a:rPr lang="en-GB"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G.Aripova</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400">
                          <a:effectLst/>
                        </a:rPr>
                        <a:t>Over 5000+ people</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Advantages of UZDOC2.0. project in Uzbekistan</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8394031"/>
                  </a:ext>
                </a:extLst>
              </a:tr>
            </a:tbl>
          </a:graphicData>
        </a:graphic>
      </p:graphicFrame>
      <p:graphicFrame>
        <p:nvGraphicFramePr>
          <p:cNvPr id="5" name="Таблица 4">
            <a:extLst>
              <a:ext uri="{FF2B5EF4-FFF2-40B4-BE49-F238E27FC236}">
                <a16:creationId xmlns:a16="http://schemas.microsoft.com/office/drawing/2014/main" id="{38628A03-E03B-4AAB-AB91-24CEF5B75352}"/>
              </a:ext>
            </a:extLst>
          </p:cNvPr>
          <p:cNvGraphicFramePr>
            <a:graphicFrameLocks noGrp="1"/>
          </p:cNvGraphicFramePr>
          <p:nvPr>
            <p:extLst>
              <p:ext uri="{D42A27DB-BD31-4B8C-83A1-F6EECF244321}">
                <p14:modId xmlns:p14="http://schemas.microsoft.com/office/powerpoint/2010/main" val="172776678"/>
              </p:ext>
            </p:extLst>
          </p:nvPr>
        </p:nvGraphicFramePr>
        <p:xfrm>
          <a:off x="1019175" y="2975418"/>
          <a:ext cx="10153650" cy="3882582"/>
        </p:xfrm>
        <a:graphic>
          <a:graphicData uri="http://schemas.openxmlformats.org/drawingml/2006/table">
            <a:tbl>
              <a:tblPr firstRow="1" firstCol="1" bandRow="1">
                <a:tableStyleId>{5C22544A-7EE6-4342-B048-85BDC9FD1C3A}</a:tableStyleId>
              </a:tblPr>
              <a:tblGrid>
                <a:gridCol w="811530">
                  <a:extLst>
                    <a:ext uri="{9D8B030D-6E8A-4147-A177-3AD203B41FA5}">
                      <a16:colId xmlns:a16="http://schemas.microsoft.com/office/drawing/2014/main" val="2048916845"/>
                    </a:ext>
                  </a:extLst>
                </a:gridCol>
                <a:gridCol w="864870">
                  <a:extLst>
                    <a:ext uri="{9D8B030D-6E8A-4147-A177-3AD203B41FA5}">
                      <a16:colId xmlns:a16="http://schemas.microsoft.com/office/drawing/2014/main" val="473853411"/>
                    </a:ext>
                  </a:extLst>
                </a:gridCol>
                <a:gridCol w="762635">
                  <a:extLst>
                    <a:ext uri="{9D8B030D-6E8A-4147-A177-3AD203B41FA5}">
                      <a16:colId xmlns:a16="http://schemas.microsoft.com/office/drawing/2014/main" val="747777002"/>
                    </a:ext>
                  </a:extLst>
                </a:gridCol>
                <a:gridCol w="4834255">
                  <a:extLst>
                    <a:ext uri="{9D8B030D-6E8A-4147-A177-3AD203B41FA5}">
                      <a16:colId xmlns:a16="http://schemas.microsoft.com/office/drawing/2014/main" val="1291299469"/>
                    </a:ext>
                  </a:extLst>
                </a:gridCol>
                <a:gridCol w="1002030">
                  <a:extLst>
                    <a:ext uri="{9D8B030D-6E8A-4147-A177-3AD203B41FA5}">
                      <a16:colId xmlns:a16="http://schemas.microsoft.com/office/drawing/2014/main" val="2494365158"/>
                    </a:ext>
                  </a:extLst>
                </a:gridCol>
                <a:gridCol w="774700">
                  <a:extLst>
                    <a:ext uri="{9D8B030D-6E8A-4147-A177-3AD203B41FA5}">
                      <a16:colId xmlns:a16="http://schemas.microsoft.com/office/drawing/2014/main" val="3374672408"/>
                    </a:ext>
                  </a:extLst>
                </a:gridCol>
                <a:gridCol w="1103630">
                  <a:extLst>
                    <a:ext uri="{9D8B030D-6E8A-4147-A177-3AD203B41FA5}">
                      <a16:colId xmlns:a16="http://schemas.microsoft.com/office/drawing/2014/main" val="3938044060"/>
                    </a:ext>
                  </a:extLst>
                </a:gridCol>
              </a:tblGrid>
              <a:tr h="0">
                <a:tc gridSpan="7">
                  <a:txBody>
                    <a:bodyPr/>
                    <a:lstStyle/>
                    <a:p>
                      <a:pPr algn="ctr">
                        <a:lnSpc>
                          <a:spcPct val="115000"/>
                        </a:lnSpc>
                        <a:spcAft>
                          <a:spcPts val="800"/>
                        </a:spcAft>
                      </a:pPr>
                      <a:r>
                        <a:rPr lang="en-GB" sz="1400" dirty="0">
                          <a:effectLst/>
                        </a:rPr>
                        <a:t>UZOC 2.0. Dissemination Report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732447661"/>
                  </a:ext>
                </a:extLst>
              </a:tr>
              <a:tr h="0">
                <a:tc>
                  <a:txBody>
                    <a:bodyPr/>
                    <a:lstStyle/>
                    <a:p>
                      <a:pPr algn="just">
                        <a:lnSpc>
                          <a:spcPct val="115000"/>
                        </a:lnSpc>
                        <a:spcAft>
                          <a:spcPts val="800"/>
                        </a:spcAft>
                      </a:pPr>
                      <a:r>
                        <a:rPr lang="en-GB" sz="1400">
                          <a:effectLst/>
                        </a:rPr>
                        <a:t>Date</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Type of activity</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Location</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Web link/additional information</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Responsible</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Total number of people reached</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Impact &amp; additional benefits</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0602821"/>
                  </a:ext>
                </a:extLst>
              </a:tr>
              <a:tr h="0">
                <a:tc>
                  <a:txBody>
                    <a:bodyPr/>
                    <a:lstStyle/>
                    <a:p>
                      <a:pPr algn="just">
                        <a:lnSpc>
                          <a:spcPct val="115000"/>
                        </a:lnSpc>
                        <a:spcAft>
                          <a:spcPts val="800"/>
                        </a:spcAft>
                      </a:pPr>
                      <a:r>
                        <a:rPr lang="en-GB" sz="1400">
                          <a:effectLst/>
                        </a:rPr>
                        <a:t>20/10/2017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Report  on Institutional website www.tkti.uz</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a:effectLst/>
                        </a:rPr>
                        <a:t>TCTI</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Information about Erasmus+ project </a:t>
                      </a:r>
                      <a:r>
                        <a:rPr lang="en-GB" sz="1400" dirty="0" err="1">
                          <a:effectLst/>
                        </a:rPr>
                        <a:t>UzDOC</a:t>
                      </a:r>
                      <a:r>
                        <a:rPr lang="en-GB" sz="1400" dirty="0">
                          <a:effectLst/>
                        </a:rPr>
                        <a:t> 2.0 activities was placed on institute web page in English: http://tkti.uz/en/pages/info/118</a:t>
                      </a:r>
                      <a:endParaRPr lang="ru-RU" sz="1400" dirty="0">
                        <a:effectLst/>
                      </a:endParaRPr>
                    </a:p>
                    <a:p>
                      <a:pPr algn="just">
                        <a:lnSpc>
                          <a:spcPct val="115000"/>
                        </a:lnSpc>
                        <a:spcAft>
                          <a:spcPts val="800"/>
                        </a:spcAft>
                      </a:pPr>
                      <a:r>
                        <a:rPr lang="en-GB"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err="1">
                          <a:effectLst/>
                        </a:rPr>
                        <a:t>Z.Babakhanova</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GB" sz="1400">
                          <a:effectLst/>
                        </a:rPr>
                        <a:t>over 4000 (students and staff of TCTI)</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800"/>
                        </a:spcAft>
                      </a:pPr>
                      <a:r>
                        <a:rPr lang="en-GB" sz="1400" dirty="0">
                          <a:effectLst/>
                        </a:rPr>
                        <a:t>Information was given to institute staff and students and other interested parties about project and it’s activities.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3630696"/>
                  </a:ext>
                </a:extLst>
              </a:tr>
            </a:tbl>
          </a:graphicData>
        </a:graphic>
      </p:graphicFrame>
      <p:sp>
        <p:nvSpPr>
          <p:cNvPr id="6" name="Rectangle 1">
            <a:extLst>
              <a:ext uri="{FF2B5EF4-FFF2-40B4-BE49-F238E27FC236}">
                <a16:creationId xmlns:a16="http://schemas.microsoft.com/office/drawing/2014/main" id="{B0D051D3-5E1C-48AF-BE26-2B4596C0049E}"/>
              </a:ext>
            </a:extLst>
          </p:cNvPr>
          <p:cNvSpPr>
            <a:spLocks noChangeArrowheads="1"/>
          </p:cNvSpPr>
          <p:nvPr/>
        </p:nvSpPr>
        <p:spPr bwMode="auto">
          <a:xfrm>
            <a:off x="2232116" y="2481105"/>
            <a:ext cx="750199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Tashkent Chemical –Technological Institute (TCTI)</a:t>
            </a:r>
            <a:endParaRPr kumimoji="0" lang="en-GB" altLang="ru-RU"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01211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65F327B8-0F86-4FDA-B6D6-C10EA91F4841}"/>
              </a:ext>
            </a:extLst>
          </p:cNvPr>
          <p:cNvGraphicFramePr>
            <a:graphicFrameLocks noGrp="1"/>
          </p:cNvGraphicFramePr>
          <p:nvPr>
            <p:ph idx="1"/>
            <p:extLst>
              <p:ext uri="{D42A27DB-BD31-4B8C-83A1-F6EECF244321}">
                <p14:modId xmlns:p14="http://schemas.microsoft.com/office/powerpoint/2010/main" val="1565688502"/>
              </p:ext>
            </p:extLst>
          </p:nvPr>
        </p:nvGraphicFramePr>
        <p:xfrm>
          <a:off x="0" y="0"/>
          <a:ext cx="12192000" cy="7005422"/>
        </p:xfrm>
        <a:graphic>
          <a:graphicData uri="http://schemas.openxmlformats.org/drawingml/2006/table">
            <a:tbl>
              <a:tblPr firstRow="1" firstCol="1" bandRow="1">
                <a:tableStyleId>{5C22544A-7EE6-4342-B048-85BDC9FD1C3A}</a:tableStyleId>
              </a:tblPr>
              <a:tblGrid>
                <a:gridCol w="974445">
                  <a:extLst>
                    <a:ext uri="{9D8B030D-6E8A-4147-A177-3AD203B41FA5}">
                      <a16:colId xmlns:a16="http://schemas.microsoft.com/office/drawing/2014/main" val="873402853"/>
                    </a:ext>
                  </a:extLst>
                </a:gridCol>
                <a:gridCol w="1038494">
                  <a:extLst>
                    <a:ext uri="{9D8B030D-6E8A-4147-A177-3AD203B41FA5}">
                      <a16:colId xmlns:a16="http://schemas.microsoft.com/office/drawing/2014/main" val="2075988321"/>
                    </a:ext>
                  </a:extLst>
                </a:gridCol>
                <a:gridCol w="915734">
                  <a:extLst>
                    <a:ext uri="{9D8B030D-6E8A-4147-A177-3AD203B41FA5}">
                      <a16:colId xmlns:a16="http://schemas.microsoft.com/office/drawing/2014/main" val="2428157468"/>
                    </a:ext>
                  </a:extLst>
                </a:gridCol>
                <a:gridCol w="5804734">
                  <a:extLst>
                    <a:ext uri="{9D8B030D-6E8A-4147-A177-3AD203B41FA5}">
                      <a16:colId xmlns:a16="http://schemas.microsoft.com/office/drawing/2014/main" val="4017613156"/>
                    </a:ext>
                  </a:extLst>
                </a:gridCol>
                <a:gridCol w="1203188">
                  <a:extLst>
                    <a:ext uri="{9D8B030D-6E8A-4147-A177-3AD203B41FA5}">
                      <a16:colId xmlns:a16="http://schemas.microsoft.com/office/drawing/2014/main" val="1769706098"/>
                    </a:ext>
                  </a:extLst>
                </a:gridCol>
                <a:gridCol w="930221">
                  <a:extLst>
                    <a:ext uri="{9D8B030D-6E8A-4147-A177-3AD203B41FA5}">
                      <a16:colId xmlns:a16="http://schemas.microsoft.com/office/drawing/2014/main" val="1256826013"/>
                    </a:ext>
                  </a:extLst>
                </a:gridCol>
                <a:gridCol w="1325184">
                  <a:extLst>
                    <a:ext uri="{9D8B030D-6E8A-4147-A177-3AD203B41FA5}">
                      <a16:colId xmlns:a16="http://schemas.microsoft.com/office/drawing/2014/main" val="1917339120"/>
                    </a:ext>
                  </a:extLst>
                </a:gridCol>
              </a:tblGrid>
              <a:tr h="1906245">
                <a:tc>
                  <a:txBody>
                    <a:bodyPr/>
                    <a:lstStyle/>
                    <a:p>
                      <a:pPr algn="just">
                        <a:lnSpc>
                          <a:spcPct val="115000"/>
                        </a:lnSpc>
                        <a:spcAft>
                          <a:spcPts val="800"/>
                        </a:spcAft>
                      </a:pPr>
                      <a:r>
                        <a:rPr lang="en-GB" sz="1200">
                          <a:effectLst/>
                        </a:rPr>
                        <a:t>2</a:t>
                      </a:r>
                      <a:r>
                        <a:rPr lang="ru-RU" sz="1200">
                          <a:effectLst/>
                        </a:rPr>
                        <a:t>1</a:t>
                      </a:r>
                      <a:r>
                        <a:rPr lang="en-GB" sz="1200">
                          <a:effectLst/>
                        </a:rPr>
                        <a:t>/10/2017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Report  on Institutional website www.tkti.uz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dirty="0">
                          <a:effectLst/>
                        </a:rPr>
                        <a:t>Information about Erasmus+ project </a:t>
                      </a:r>
                      <a:r>
                        <a:rPr lang="en-GB" sz="1200" dirty="0" err="1">
                          <a:effectLst/>
                        </a:rPr>
                        <a:t>UzDOC</a:t>
                      </a:r>
                      <a:r>
                        <a:rPr lang="en-GB" sz="1200" dirty="0">
                          <a:effectLst/>
                        </a:rPr>
                        <a:t> 2.0 activities was placed on institute web page in Russian language: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07000"/>
                        </a:lnSpc>
                        <a:spcAft>
                          <a:spcPts val="0"/>
                        </a:spcAft>
                      </a:pPr>
                      <a:r>
                        <a:rPr lang="en-GB" sz="1200">
                          <a:effectLst/>
                        </a:rPr>
                        <a:t>over 4000 (students and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Information was given to institute staff and students and other interested parties in Russian about project and it’s activities.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extLst>
                  <a:ext uri="{0D108BD9-81ED-4DB2-BD59-A6C34878D82A}">
                    <a16:rowId xmlns:a16="http://schemas.microsoft.com/office/drawing/2014/main" val="1543944192"/>
                  </a:ext>
                </a:extLst>
              </a:tr>
              <a:tr h="2097989">
                <a:tc>
                  <a:txBody>
                    <a:bodyPr/>
                    <a:lstStyle/>
                    <a:p>
                      <a:pPr algn="just">
                        <a:lnSpc>
                          <a:spcPct val="115000"/>
                        </a:lnSpc>
                        <a:spcAft>
                          <a:spcPts val="800"/>
                        </a:spcAft>
                      </a:pPr>
                      <a:r>
                        <a:rPr lang="en-GB" sz="1200">
                          <a:effectLst/>
                        </a:rPr>
                        <a:t>2</a:t>
                      </a:r>
                      <a:r>
                        <a:rPr lang="ru-RU" sz="1200">
                          <a:effectLst/>
                        </a:rPr>
                        <a:t>2</a:t>
                      </a:r>
                      <a:r>
                        <a:rPr lang="en-GB" sz="1200">
                          <a:effectLst/>
                        </a:rPr>
                        <a:t>/10/2017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Report  on Institutional website www.tkti.uz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Information about Erasmus+ project UzDOC 2.0 activities, results of Job shadowing week in PoLITO, Italy on 9-13 October, 2017  was placed on institute web page in Uzbek language: http://tkti.uz/uz/pages/info/240</a:t>
                      </a:r>
                      <a:endParaRPr lang="ru-RU" sz="1200">
                        <a:effectLst/>
                      </a:endParaRPr>
                    </a:p>
                    <a:p>
                      <a:pPr algn="just">
                        <a:lnSpc>
                          <a:spcPct val="115000"/>
                        </a:lnSpc>
                        <a:spcAft>
                          <a:spcPts val="800"/>
                        </a:spcAft>
                      </a:pPr>
                      <a:r>
                        <a:rPr lang="en-GB" sz="1200">
                          <a:effectLst/>
                        </a:rPr>
                        <a:t>http://tkti.uz/uz/pages/index/4324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07000"/>
                        </a:lnSpc>
                        <a:spcAft>
                          <a:spcPts val="0"/>
                        </a:spcAft>
                      </a:pPr>
                      <a:r>
                        <a:rPr lang="en-GB" sz="1200">
                          <a:effectLst/>
                        </a:rPr>
                        <a:t>over 4000 (students and 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Information in Uzbek language about project and it’s activities, results of Job shadowing week in PoLITO, Italy on 9-13 October, 2017 was given.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extLst>
                  <a:ext uri="{0D108BD9-81ED-4DB2-BD59-A6C34878D82A}">
                    <a16:rowId xmlns:a16="http://schemas.microsoft.com/office/drawing/2014/main" val="4167273734"/>
                  </a:ext>
                </a:extLst>
              </a:tr>
              <a:tr h="1331011">
                <a:tc>
                  <a:txBody>
                    <a:bodyPr/>
                    <a:lstStyle/>
                    <a:p>
                      <a:pPr algn="just">
                        <a:lnSpc>
                          <a:spcPct val="115000"/>
                        </a:lnSpc>
                        <a:spcAft>
                          <a:spcPts val="800"/>
                        </a:spcAft>
                      </a:pPr>
                      <a:r>
                        <a:rPr lang="en-GB" sz="1200">
                          <a:effectLst/>
                        </a:rPr>
                        <a:t>23/10/2017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Report  on Institutional website www.tkti.uz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0"/>
                        </a:spcAft>
                      </a:pPr>
                      <a:r>
                        <a:rPr lang="en-GB" sz="1200" dirty="0">
                          <a:effectLst/>
                        </a:rPr>
                        <a:t>Information about Erasmus+ project </a:t>
                      </a:r>
                      <a:r>
                        <a:rPr lang="en-GB" sz="1200" dirty="0" err="1">
                          <a:effectLst/>
                        </a:rPr>
                        <a:t>UzDOC</a:t>
                      </a:r>
                      <a:r>
                        <a:rPr lang="en-GB" sz="1200" dirty="0">
                          <a:effectLst/>
                        </a:rPr>
                        <a:t> 2.0 activities, results of Job shadowing week in </a:t>
                      </a:r>
                      <a:r>
                        <a:rPr lang="en-GB" sz="1200" dirty="0" err="1">
                          <a:effectLst/>
                        </a:rPr>
                        <a:t>PoLITO</a:t>
                      </a:r>
                      <a:r>
                        <a:rPr lang="en-GB" sz="1200" dirty="0">
                          <a:effectLst/>
                        </a:rPr>
                        <a:t>, Italy on 9-13 October, 2017  was placed on institute web page in English language: </a:t>
                      </a:r>
                      <a:endParaRPr lang="ru-RU" sz="1200" dirty="0">
                        <a:effectLst/>
                      </a:endParaRPr>
                    </a:p>
                    <a:p>
                      <a:pPr algn="just">
                        <a:lnSpc>
                          <a:spcPct val="115000"/>
                        </a:lnSpc>
                        <a:spcAft>
                          <a:spcPts val="0"/>
                        </a:spcAft>
                      </a:pPr>
                      <a:r>
                        <a:rPr lang="en-GB" sz="1200" dirty="0">
                          <a:effectLst/>
                        </a:rPr>
                        <a:t>http://tkti.uz/en/pages/info/48</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07000"/>
                        </a:lnSpc>
                        <a:spcAft>
                          <a:spcPts val="0"/>
                        </a:spcAft>
                      </a:pPr>
                      <a:r>
                        <a:rPr lang="en-GB" sz="1200">
                          <a:effectLst/>
                        </a:rPr>
                        <a:t>over 4000 (students and 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Results of Job shadowing week in PoLITO, Italy on 9-13 October, 2017 was given in English.</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extLst>
                  <a:ext uri="{0D108BD9-81ED-4DB2-BD59-A6C34878D82A}">
                    <a16:rowId xmlns:a16="http://schemas.microsoft.com/office/drawing/2014/main" val="1754643691"/>
                  </a:ext>
                </a:extLst>
              </a:tr>
              <a:tr h="1522755">
                <a:tc>
                  <a:txBody>
                    <a:bodyPr/>
                    <a:lstStyle/>
                    <a:p>
                      <a:pPr algn="just">
                        <a:lnSpc>
                          <a:spcPct val="115000"/>
                        </a:lnSpc>
                        <a:spcAft>
                          <a:spcPts val="800"/>
                        </a:spcAft>
                      </a:pPr>
                      <a:r>
                        <a:rPr lang="en-GB" sz="1200">
                          <a:effectLst/>
                        </a:rPr>
                        <a:t>03/12/2017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Report  on Institutional website www.tkti.uz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Information about UzLCB meeting in TFI Tashkent on 3 of December, 2017 and results was placed on institute web page in Uzbek language: http://tkti.uz/uz/pages/index/4324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07000"/>
                        </a:lnSpc>
                        <a:spcAft>
                          <a:spcPts val="0"/>
                        </a:spcAft>
                      </a:pPr>
                      <a:r>
                        <a:rPr lang="en-GB" sz="1200">
                          <a:effectLst/>
                        </a:rPr>
                        <a:t>over 4000 (students and 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tc>
                  <a:txBody>
                    <a:bodyPr/>
                    <a:lstStyle/>
                    <a:p>
                      <a:pPr algn="just">
                        <a:lnSpc>
                          <a:spcPct val="115000"/>
                        </a:lnSpc>
                        <a:spcAft>
                          <a:spcPts val="800"/>
                        </a:spcAft>
                      </a:pPr>
                      <a:r>
                        <a:rPr lang="en-GB" sz="1200" dirty="0">
                          <a:effectLst/>
                        </a:rPr>
                        <a:t>Information in Uzbek language about </a:t>
                      </a:r>
                      <a:r>
                        <a:rPr lang="en-GB" sz="1200" dirty="0" err="1">
                          <a:effectLst/>
                        </a:rPr>
                        <a:t>UzLCB</a:t>
                      </a:r>
                      <a:r>
                        <a:rPr lang="en-GB" sz="1200" dirty="0">
                          <a:effectLst/>
                        </a:rPr>
                        <a:t> </a:t>
                      </a:r>
                      <a:r>
                        <a:rPr lang="en-GB" sz="1200" dirty="0" err="1">
                          <a:effectLst/>
                        </a:rPr>
                        <a:t>meetin</a:t>
                      </a:r>
                      <a:r>
                        <a:rPr lang="en-US" sz="1200" dirty="0">
                          <a:effectLst/>
                        </a:rPr>
                        <a:t>g and its conclusions </a:t>
                      </a:r>
                      <a:r>
                        <a:rPr lang="en-GB" sz="1200" dirty="0">
                          <a:effectLst/>
                        </a:rPr>
                        <a:t>in TFI Tashkent on 3 of December, 2017 was given.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269" marR="47269" marT="0" marB="0"/>
                </a:tc>
                <a:extLst>
                  <a:ext uri="{0D108BD9-81ED-4DB2-BD59-A6C34878D82A}">
                    <a16:rowId xmlns:a16="http://schemas.microsoft.com/office/drawing/2014/main" val="1789059610"/>
                  </a:ext>
                </a:extLst>
              </a:tr>
            </a:tbl>
          </a:graphicData>
        </a:graphic>
      </p:graphicFrame>
    </p:spTree>
    <p:extLst>
      <p:ext uri="{BB962C8B-B14F-4D97-AF65-F5344CB8AC3E}">
        <p14:creationId xmlns:p14="http://schemas.microsoft.com/office/powerpoint/2010/main" val="2765295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AEDA8439-D0E4-42AF-96D9-7C8067AB2A18}"/>
              </a:ext>
            </a:extLst>
          </p:cNvPr>
          <p:cNvGraphicFramePr>
            <a:graphicFrameLocks noGrp="1"/>
          </p:cNvGraphicFramePr>
          <p:nvPr>
            <p:ph idx="1"/>
            <p:extLst>
              <p:ext uri="{D42A27DB-BD31-4B8C-83A1-F6EECF244321}">
                <p14:modId xmlns:p14="http://schemas.microsoft.com/office/powerpoint/2010/main" val="693051937"/>
              </p:ext>
            </p:extLst>
          </p:nvPr>
        </p:nvGraphicFramePr>
        <p:xfrm>
          <a:off x="0" y="0"/>
          <a:ext cx="12192001" cy="6858000"/>
        </p:xfrm>
        <a:graphic>
          <a:graphicData uri="http://schemas.openxmlformats.org/drawingml/2006/table">
            <a:tbl>
              <a:tblPr firstRow="1" firstCol="1" bandRow="1">
                <a:tableStyleId>{5C22544A-7EE6-4342-B048-85BDC9FD1C3A}</a:tableStyleId>
              </a:tblPr>
              <a:tblGrid>
                <a:gridCol w="974445">
                  <a:extLst>
                    <a:ext uri="{9D8B030D-6E8A-4147-A177-3AD203B41FA5}">
                      <a16:colId xmlns:a16="http://schemas.microsoft.com/office/drawing/2014/main" val="510635613"/>
                    </a:ext>
                  </a:extLst>
                </a:gridCol>
                <a:gridCol w="1038493">
                  <a:extLst>
                    <a:ext uri="{9D8B030D-6E8A-4147-A177-3AD203B41FA5}">
                      <a16:colId xmlns:a16="http://schemas.microsoft.com/office/drawing/2014/main" val="968439790"/>
                    </a:ext>
                  </a:extLst>
                </a:gridCol>
                <a:gridCol w="915735">
                  <a:extLst>
                    <a:ext uri="{9D8B030D-6E8A-4147-A177-3AD203B41FA5}">
                      <a16:colId xmlns:a16="http://schemas.microsoft.com/office/drawing/2014/main" val="4235346115"/>
                    </a:ext>
                  </a:extLst>
                </a:gridCol>
                <a:gridCol w="5804734">
                  <a:extLst>
                    <a:ext uri="{9D8B030D-6E8A-4147-A177-3AD203B41FA5}">
                      <a16:colId xmlns:a16="http://schemas.microsoft.com/office/drawing/2014/main" val="30439024"/>
                    </a:ext>
                  </a:extLst>
                </a:gridCol>
                <a:gridCol w="1203188">
                  <a:extLst>
                    <a:ext uri="{9D8B030D-6E8A-4147-A177-3AD203B41FA5}">
                      <a16:colId xmlns:a16="http://schemas.microsoft.com/office/drawing/2014/main" val="3146637999"/>
                    </a:ext>
                  </a:extLst>
                </a:gridCol>
                <a:gridCol w="930222">
                  <a:extLst>
                    <a:ext uri="{9D8B030D-6E8A-4147-A177-3AD203B41FA5}">
                      <a16:colId xmlns:a16="http://schemas.microsoft.com/office/drawing/2014/main" val="2103145936"/>
                    </a:ext>
                  </a:extLst>
                </a:gridCol>
                <a:gridCol w="1325184">
                  <a:extLst>
                    <a:ext uri="{9D8B030D-6E8A-4147-A177-3AD203B41FA5}">
                      <a16:colId xmlns:a16="http://schemas.microsoft.com/office/drawing/2014/main" val="1652928101"/>
                    </a:ext>
                  </a:extLst>
                </a:gridCol>
              </a:tblGrid>
              <a:tr h="2617707">
                <a:tc>
                  <a:txBody>
                    <a:bodyPr/>
                    <a:lstStyle/>
                    <a:p>
                      <a:pPr algn="just">
                        <a:lnSpc>
                          <a:spcPct val="115000"/>
                        </a:lnSpc>
                        <a:spcAft>
                          <a:spcPts val="800"/>
                        </a:spcAft>
                      </a:pPr>
                      <a:r>
                        <a:rPr lang="en-GB" sz="1200">
                          <a:effectLst/>
                        </a:rPr>
                        <a:t>12/02/2018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Report  on Institutional website www.tkti.uz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dirty="0">
                          <a:effectLst/>
                        </a:rPr>
                        <a:t>Report about Seminar-trainings for PhD students </a:t>
                      </a:r>
                      <a:r>
                        <a:rPr lang="en-GB" sz="1200" dirty="0" err="1">
                          <a:effectLst/>
                        </a:rPr>
                        <a:t>ans</a:t>
                      </a:r>
                      <a:r>
                        <a:rPr lang="en-GB" sz="1200" dirty="0">
                          <a:effectLst/>
                        </a:rPr>
                        <a:t>  supervisors and Seminar on quality assurance in doctoral education held in TCTI on 5-9 of February, 2018 and it’s results was placed on institute web page in Uzbek: http://tkti.uz/uz/pages/index/4324</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07000"/>
                        </a:lnSpc>
                        <a:spcAft>
                          <a:spcPts val="0"/>
                        </a:spcAft>
                      </a:pPr>
                      <a:r>
                        <a:rPr lang="en-GB" sz="1200">
                          <a:effectLst/>
                        </a:rPr>
                        <a:t>over 4000 (students and 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Information in Uzbek language about Seminar-trenings for PhD students ans  supervisors and Seminar on quality assurance in doctoral education in TCTI was given.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extLst>
                  <a:ext uri="{0D108BD9-81ED-4DB2-BD59-A6C34878D82A}">
                    <a16:rowId xmlns:a16="http://schemas.microsoft.com/office/drawing/2014/main" val="382255913"/>
                  </a:ext>
                </a:extLst>
              </a:tr>
              <a:tr h="2617707">
                <a:tc>
                  <a:txBody>
                    <a:bodyPr/>
                    <a:lstStyle/>
                    <a:p>
                      <a:pPr algn="just">
                        <a:lnSpc>
                          <a:spcPct val="115000"/>
                        </a:lnSpc>
                        <a:spcAft>
                          <a:spcPts val="800"/>
                        </a:spcAft>
                      </a:pPr>
                      <a:r>
                        <a:rPr lang="en-GB" sz="1200">
                          <a:effectLst/>
                        </a:rPr>
                        <a:t>15/01/2018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TCTI website www.tkti.uz</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0"/>
                        </a:spcAft>
                      </a:pPr>
                      <a:r>
                        <a:rPr lang="en-GB" sz="1200">
                          <a:effectLst/>
                        </a:rPr>
                        <a:t>Information about  </a:t>
                      </a:r>
                      <a:r>
                        <a:rPr lang="en-US" sz="1200">
                          <a:effectLst/>
                        </a:rPr>
                        <a:t>“Seminar on quality assurance in doctoral education” to be </a:t>
                      </a:r>
                      <a:r>
                        <a:rPr lang="en-GB" sz="1200">
                          <a:effectLst/>
                        </a:rPr>
                        <a:t>held in TCTI on 5-8 of February, 2018 in Russian was disseminated throw Institutional website www.tkti.uz </a:t>
                      </a:r>
                      <a:endParaRPr lang="ru-RU" sz="1200">
                        <a:effectLst/>
                      </a:endParaRPr>
                    </a:p>
                    <a:p>
                      <a:pPr algn="just">
                        <a:lnSpc>
                          <a:spcPct val="115000"/>
                        </a:lnSpc>
                        <a:spcAft>
                          <a:spcPts val="0"/>
                        </a:spcAft>
                      </a:pPr>
                      <a:r>
                        <a:rPr lang="en-GB" sz="1200">
                          <a:effectLst/>
                        </a:rPr>
                        <a:t>http://tkti.uz/ru/pages/index/4278</a:t>
                      </a:r>
                      <a:endParaRPr lang="ru-RU" sz="1200">
                        <a:effectLst/>
                      </a:endParaRPr>
                    </a:p>
                    <a:p>
                      <a:pPr algn="just">
                        <a:lnSpc>
                          <a:spcPct val="115000"/>
                        </a:lnSpc>
                        <a:spcAft>
                          <a:spcPts val="0"/>
                        </a:spcAft>
                      </a:pPr>
                      <a:r>
                        <a:rPr lang="en-GB"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07000"/>
                        </a:lnSpc>
                        <a:spcAft>
                          <a:spcPts val="0"/>
                        </a:spcAft>
                      </a:pPr>
                      <a:r>
                        <a:rPr lang="en-GB" sz="1200">
                          <a:effectLst/>
                        </a:rPr>
                        <a:t>over 4000 (students and academical staff of 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Information in Russian about Seminar-trenings for PhD students ans  supervisors and Seminar on quality assurance in doctoral education in TCTI was given.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extLst>
                  <a:ext uri="{0D108BD9-81ED-4DB2-BD59-A6C34878D82A}">
                    <a16:rowId xmlns:a16="http://schemas.microsoft.com/office/drawing/2014/main" val="1929456873"/>
                  </a:ext>
                </a:extLst>
              </a:tr>
              <a:tr h="1622586">
                <a:tc>
                  <a:txBody>
                    <a:bodyPr/>
                    <a:lstStyle/>
                    <a:p>
                      <a:pPr algn="just">
                        <a:lnSpc>
                          <a:spcPct val="115000"/>
                        </a:lnSpc>
                        <a:spcAft>
                          <a:spcPts val="800"/>
                        </a:spcAft>
                      </a:pPr>
                      <a:r>
                        <a:rPr lang="en-GB" sz="1200">
                          <a:effectLst/>
                        </a:rPr>
                        <a:t>15/01/2018</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Programme of </a:t>
                      </a:r>
                      <a:r>
                        <a:rPr lang="en-US" sz="1200">
                          <a:effectLst/>
                        </a:rPr>
                        <a:t>Seminars at </a:t>
                      </a:r>
                      <a:r>
                        <a:rPr lang="en-GB" sz="1200">
                          <a:effectLst/>
                        </a:rPr>
                        <a:t>TCTI on 5-8 of February, 2018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TCTI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0"/>
                        </a:spcAft>
                      </a:pPr>
                      <a:r>
                        <a:rPr lang="en-GB" sz="1200">
                          <a:effectLst/>
                        </a:rPr>
                        <a:t>Programme of UZDOC 2.0. meetings in Tashkent (Tashkent Chemical-Technological Institute) 5-9 February 2018 was placed on TCTI web page</a:t>
                      </a:r>
                      <a:endParaRPr lang="ru-RU" sz="1200">
                        <a:effectLst/>
                      </a:endParaRPr>
                    </a:p>
                    <a:p>
                      <a:pPr algn="just">
                        <a:lnSpc>
                          <a:spcPct val="115000"/>
                        </a:lnSpc>
                        <a:spcAft>
                          <a:spcPts val="0"/>
                        </a:spcAft>
                      </a:pPr>
                      <a:r>
                        <a:rPr lang="en-GB" sz="1200">
                          <a:effectLst/>
                        </a:rPr>
                        <a:t>http://tkti.uz/uploads/00750e0d66_1516689115.pdf</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a:effectLst/>
                        </a:rPr>
                        <a:t>Z.Babakhanova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07000"/>
                        </a:lnSpc>
                        <a:spcAft>
                          <a:spcPts val="0"/>
                        </a:spcAft>
                      </a:pPr>
                      <a:r>
                        <a:rPr lang="en-GB" sz="1200" dirty="0">
                          <a:effectLst/>
                        </a:rPr>
                        <a:t>over 5000 (students and academical staff of TCTI, project partners)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tc>
                  <a:txBody>
                    <a:bodyPr/>
                    <a:lstStyle/>
                    <a:p>
                      <a:pPr algn="just">
                        <a:lnSpc>
                          <a:spcPct val="115000"/>
                        </a:lnSpc>
                        <a:spcAft>
                          <a:spcPts val="800"/>
                        </a:spcAft>
                      </a:pPr>
                      <a:r>
                        <a:rPr lang="en-GB" sz="1200" dirty="0">
                          <a:effectLst/>
                        </a:rPr>
                        <a:t>Programme of Meetings in TCTI on 5-8 of February, 2018 was given.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751" marR="54751" marT="0" marB="0"/>
                </a:tc>
                <a:extLst>
                  <a:ext uri="{0D108BD9-81ED-4DB2-BD59-A6C34878D82A}">
                    <a16:rowId xmlns:a16="http://schemas.microsoft.com/office/drawing/2014/main" val="247340959"/>
                  </a:ext>
                </a:extLst>
              </a:tr>
            </a:tbl>
          </a:graphicData>
        </a:graphic>
      </p:graphicFrame>
    </p:spTree>
    <p:extLst>
      <p:ext uri="{BB962C8B-B14F-4D97-AF65-F5344CB8AC3E}">
        <p14:creationId xmlns:p14="http://schemas.microsoft.com/office/powerpoint/2010/main" val="19066444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6769</Words>
  <Application>Microsoft Office PowerPoint</Application>
  <PresentationFormat>Широкоэкранный</PresentationFormat>
  <Paragraphs>910</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Home</cp:lastModifiedBy>
  <cp:revision>3</cp:revision>
  <dcterms:created xsi:type="dcterms:W3CDTF">2019-03-10T19:37:11Z</dcterms:created>
  <dcterms:modified xsi:type="dcterms:W3CDTF">2019-03-10T20:09:42Z</dcterms:modified>
</cp:coreProperties>
</file>