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0"/>
  </p:notesMasterIdLst>
  <p:sldIdLst>
    <p:sldId id="285" r:id="rId2"/>
    <p:sldId id="286" r:id="rId3"/>
    <p:sldId id="287" r:id="rId4"/>
    <p:sldId id="288" r:id="rId5"/>
    <p:sldId id="289" r:id="rId6"/>
    <p:sldId id="290" r:id="rId7"/>
    <p:sldId id="291" r:id="rId8"/>
    <p:sldId id="302" r:id="rId9"/>
    <p:sldId id="292" r:id="rId10"/>
    <p:sldId id="293" r:id="rId11"/>
    <p:sldId id="294" r:id="rId12"/>
    <p:sldId id="295" r:id="rId13"/>
    <p:sldId id="297" r:id="rId14"/>
    <p:sldId id="298" r:id="rId15"/>
    <p:sldId id="299" r:id="rId16"/>
    <p:sldId id="300" r:id="rId17"/>
    <p:sldId id="301" r:id="rId18"/>
    <p:sldId id="296" r:id="rId19"/>
  </p:sldIdLst>
  <p:sldSz cx="12192000" cy="6858000"/>
  <p:notesSz cx="6858000" cy="9144000"/>
  <p:embeddedFontLst>
    <p:embeddedFont>
      <p:font typeface="Calibri" panose="020F0502020204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2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B1"/>
    <a:srgbClr val="AC146E"/>
    <a:srgbClr val="E945A7"/>
    <a:srgbClr val="6EEB19"/>
    <a:srgbClr val="93D2DF"/>
    <a:srgbClr val="8C68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66" y="552"/>
      </p:cViewPr>
      <p:guideLst>
        <p:guide orient="horz" pos="2024"/>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A569AC-7131-4600-88DF-8C8BA32981F8}" type="datetimeFigureOut">
              <a:rPr lang="en-GB" smtClean="0"/>
              <a:pPr/>
              <a:t>13/03/2019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37BDDE-A281-4A7B-AD77-190EAB04E9F7}" type="slidenum">
              <a:rPr lang="en-GB" smtClean="0"/>
              <a:pPr/>
              <a:t>‹#›</a:t>
            </a:fld>
            <a:endParaRPr lang="en-GB"/>
          </a:p>
        </p:txBody>
      </p:sp>
    </p:spTree>
    <p:extLst>
      <p:ext uri="{BB962C8B-B14F-4D97-AF65-F5344CB8AC3E}">
        <p14:creationId xmlns:p14="http://schemas.microsoft.com/office/powerpoint/2010/main" val="2529566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Uzdoc2.0._without background.png"/>
          <p:cNvPicPr>
            <a:picLocks noChangeAspect="1"/>
          </p:cNvPicPr>
          <p:nvPr userDrawn="1"/>
        </p:nvPicPr>
        <p:blipFill>
          <a:blip r:embed="rId2" cstate="print"/>
          <a:srcRect t="29657" r="-426" b="31838"/>
          <a:stretch>
            <a:fillRect/>
          </a:stretch>
        </p:blipFill>
        <p:spPr>
          <a:xfrm>
            <a:off x="8725968" y="0"/>
            <a:ext cx="3614159" cy="1385721"/>
          </a:xfrm>
          <a:prstGeom prst="rect">
            <a:avLst/>
          </a:prstGeom>
        </p:spPr>
      </p:pic>
      <p:pic>
        <p:nvPicPr>
          <p:cNvPr id="8" name="Picture 7" descr="eu_flag_co_funded logo.jpg"/>
          <p:cNvPicPr>
            <a:picLocks noChangeAspect="1"/>
          </p:cNvPicPr>
          <p:nvPr userDrawn="1"/>
        </p:nvPicPr>
        <p:blipFill>
          <a:blip r:embed="rId3" cstate="print"/>
          <a:stretch>
            <a:fillRect/>
          </a:stretch>
        </p:blipFill>
        <p:spPr>
          <a:xfrm>
            <a:off x="9242334" y="1496882"/>
            <a:ext cx="2841420" cy="811627"/>
          </a:xfrm>
          <a:prstGeom prst="rect">
            <a:avLst/>
          </a:prstGeom>
        </p:spPr>
      </p:pic>
      <p:sp>
        <p:nvSpPr>
          <p:cNvPr id="7" name="Parallelogram 6"/>
          <p:cNvSpPr/>
          <p:nvPr userDrawn="1"/>
        </p:nvSpPr>
        <p:spPr>
          <a:xfrm flipH="1">
            <a:off x="-18048" y="0"/>
            <a:ext cx="10365207" cy="6858000"/>
          </a:xfrm>
          <a:custGeom>
            <a:avLst/>
            <a:gdLst>
              <a:gd name="connsiteX0" fmla="*/ 0 w 12079706"/>
              <a:gd name="connsiteY0" fmla="*/ 6858000 h 6858000"/>
              <a:gd name="connsiteX1" fmla="*/ 1714500 w 12079706"/>
              <a:gd name="connsiteY1" fmla="*/ 0 h 6858000"/>
              <a:gd name="connsiteX2" fmla="*/ 12079706 w 12079706"/>
              <a:gd name="connsiteY2" fmla="*/ 0 h 6858000"/>
              <a:gd name="connsiteX3" fmla="*/ 10365206 w 12079706"/>
              <a:gd name="connsiteY3" fmla="*/ 6858000 h 6858000"/>
              <a:gd name="connsiteX4" fmla="*/ 0 w 12079706"/>
              <a:gd name="connsiteY4" fmla="*/ 6858000 h 6858000"/>
              <a:gd name="connsiteX0" fmla="*/ 0 w 10365206"/>
              <a:gd name="connsiteY0" fmla="*/ 6882063 h 6882063"/>
              <a:gd name="connsiteX1" fmla="*/ 1714500 w 10365206"/>
              <a:gd name="connsiteY1" fmla="*/ 24063 h 6882063"/>
              <a:gd name="connsiteX2" fmla="*/ 10010275 w 10365206"/>
              <a:gd name="connsiteY2" fmla="*/ 0 h 6882063"/>
              <a:gd name="connsiteX3" fmla="*/ 10365206 w 10365206"/>
              <a:gd name="connsiteY3" fmla="*/ 6882063 h 6882063"/>
              <a:gd name="connsiteX4" fmla="*/ 0 w 10365206"/>
              <a:gd name="connsiteY4" fmla="*/ 6882063 h 6882063"/>
              <a:gd name="connsiteX0" fmla="*/ 0 w 10365206"/>
              <a:gd name="connsiteY0" fmla="*/ 6858000 h 6858000"/>
              <a:gd name="connsiteX1" fmla="*/ 1714500 w 10365206"/>
              <a:gd name="connsiteY1" fmla="*/ 0 h 6858000"/>
              <a:gd name="connsiteX2" fmla="*/ 10347159 w 10365206"/>
              <a:gd name="connsiteY2" fmla="*/ 0 h 6858000"/>
              <a:gd name="connsiteX3" fmla="*/ 10365206 w 10365206"/>
              <a:gd name="connsiteY3" fmla="*/ 6858000 h 6858000"/>
              <a:gd name="connsiteX4" fmla="*/ 0 w 1036520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5206" h="6858000">
                <a:moveTo>
                  <a:pt x="0" y="6858000"/>
                </a:moveTo>
                <a:lnTo>
                  <a:pt x="1714500" y="0"/>
                </a:lnTo>
                <a:lnTo>
                  <a:pt x="10347159" y="0"/>
                </a:lnTo>
                <a:cubicBezTo>
                  <a:pt x="10353175" y="2286000"/>
                  <a:pt x="10359190" y="4572000"/>
                  <a:pt x="10365206" y="6858000"/>
                </a:cubicBezTo>
                <a:lnTo>
                  <a:pt x="0" y="6858000"/>
                </a:lnTo>
                <a:close/>
              </a:path>
            </a:pathLst>
          </a:custGeom>
          <a:solidFill>
            <a:srgbClr val="93D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ctrTitle" hasCustomPrompt="1"/>
          </p:nvPr>
        </p:nvSpPr>
        <p:spPr>
          <a:xfrm>
            <a:off x="657727" y="1318127"/>
            <a:ext cx="9144000" cy="2387600"/>
          </a:xfrm>
        </p:spPr>
        <p:txBody>
          <a:bodyPr anchor="b">
            <a:normAutofit/>
          </a:bodyPr>
          <a:lstStyle>
            <a:lvl1pPr algn="l">
              <a:defRPr sz="4800" baseline="0">
                <a:solidFill>
                  <a:schemeClr val="bg2">
                    <a:lumMod val="25000"/>
                  </a:schemeClr>
                </a:solidFill>
                <a:latin typeface="Gotham Bold" panose="02000803030000020004" pitchFamily="2" charset="0"/>
              </a:defRPr>
            </a:lvl1pPr>
          </a:lstStyle>
          <a:p>
            <a:r>
              <a:rPr lang="en-GB" dirty="0"/>
              <a:t>Click to add </a:t>
            </a:r>
            <a:r>
              <a:rPr lang="lt-LT" dirty="0"/>
              <a:t>title</a:t>
            </a:r>
            <a:endParaRPr lang="en-GB" dirty="0"/>
          </a:p>
        </p:txBody>
      </p:sp>
      <p:sp>
        <p:nvSpPr>
          <p:cNvPr id="3" name="Subtitle 2"/>
          <p:cNvSpPr>
            <a:spLocks noGrp="1"/>
          </p:cNvSpPr>
          <p:nvPr>
            <p:ph type="subTitle" idx="1" hasCustomPrompt="1"/>
          </p:nvPr>
        </p:nvSpPr>
        <p:spPr>
          <a:xfrm>
            <a:off x="657727" y="3847056"/>
            <a:ext cx="9144000" cy="1655762"/>
          </a:xfrm>
        </p:spPr>
        <p:txBody>
          <a:bodyPr/>
          <a:lstStyle>
            <a:lvl1pPr marL="0" indent="0" algn="l">
              <a:buNone/>
              <a:defRPr sz="2400" baseline="0">
                <a:solidFill>
                  <a:schemeClr val="bg1"/>
                </a:solidFill>
                <a:latin typeface="Gotham Book" panose="0200060304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a:t>
            </a:r>
            <a:r>
              <a:rPr lang="lt-LT" dirty="0"/>
              <a:t>subtitle</a:t>
            </a:r>
            <a:endParaRPr lang="en-GB" dirty="0"/>
          </a:p>
        </p:txBody>
      </p:sp>
    </p:spTree>
    <p:extLst>
      <p:ext uri="{BB962C8B-B14F-4D97-AF65-F5344CB8AC3E}">
        <p14:creationId xmlns:p14="http://schemas.microsoft.com/office/powerpoint/2010/main" val="3925749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944247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1672392"/>
            <a:ext cx="12192000" cy="3199861"/>
          </a:xfrm>
          <a:prstGeom prst="rect">
            <a:avLst/>
          </a:prstGeom>
          <a:solidFill>
            <a:srgbClr val="93D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838200" y="2609540"/>
            <a:ext cx="10515600" cy="1325563"/>
          </a:xfrm>
        </p:spPr>
        <p:txBody>
          <a:bodyPr/>
          <a:lstStyle>
            <a:lvl1pPr algn="ctr">
              <a:defRPr baseline="0">
                <a:solidFill>
                  <a:schemeClr val="bg2">
                    <a:lumMod val="25000"/>
                  </a:schemeClr>
                </a:solidFill>
                <a:latin typeface="Gotham Bold" panose="02000803030000020004" pitchFamily="2" charset="0"/>
              </a:defRPr>
            </a:lvl1pPr>
          </a:lstStyle>
          <a:p>
            <a:r>
              <a:rPr lang="en-GB" dirty="0"/>
              <a:t>Click to add title</a:t>
            </a:r>
          </a:p>
        </p:txBody>
      </p:sp>
      <p:pic>
        <p:nvPicPr>
          <p:cNvPr id="5" name="Picture 4" descr="Uzdoc2.0._without background.png"/>
          <p:cNvPicPr>
            <a:picLocks noChangeAspect="1"/>
          </p:cNvPicPr>
          <p:nvPr userDrawn="1"/>
        </p:nvPicPr>
        <p:blipFill>
          <a:blip r:embed="rId2" cstate="print"/>
          <a:srcRect t="29657" r="-426" b="31838"/>
          <a:stretch>
            <a:fillRect/>
          </a:stretch>
        </p:blipFill>
        <p:spPr>
          <a:xfrm>
            <a:off x="2316623" y="0"/>
            <a:ext cx="3614159" cy="1385721"/>
          </a:xfrm>
          <a:prstGeom prst="rect">
            <a:avLst/>
          </a:prstGeom>
        </p:spPr>
      </p:pic>
      <p:pic>
        <p:nvPicPr>
          <p:cNvPr id="8" name="Picture 7" descr="eu_flag_co_funded logo.jpg"/>
          <p:cNvPicPr>
            <a:picLocks noChangeAspect="1"/>
          </p:cNvPicPr>
          <p:nvPr userDrawn="1"/>
        </p:nvPicPr>
        <p:blipFill>
          <a:blip r:embed="rId3" cstate="print"/>
          <a:stretch>
            <a:fillRect/>
          </a:stretch>
        </p:blipFill>
        <p:spPr>
          <a:xfrm>
            <a:off x="6123119" y="440955"/>
            <a:ext cx="3123463" cy="892190"/>
          </a:xfrm>
          <a:prstGeom prst="rect">
            <a:avLst/>
          </a:prstGeom>
        </p:spPr>
      </p:pic>
    </p:spTree>
    <p:extLst>
      <p:ext uri="{BB962C8B-B14F-4D97-AF65-F5344CB8AC3E}">
        <p14:creationId xmlns:p14="http://schemas.microsoft.com/office/powerpoint/2010/main" val="306062581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1501477"/>
            <a:ext cx="12192000" cy="3831099"/>
          </a:xfrm>
          <a:prstGeom prst="rect">
            <a:avLst/>
          </a:prstGeom>
          <a:solidFill>
            <a:srgbClr val="93D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657727" y="204716"/>
            <a:ext cx="7836568" cy="1156548"/>
          </a:xfrm>
        </p:spPr>
        <p:txBody>
          <a:bodyPr/>
          <a:lstStyle>
            <a:lvl1pPr>
              <a:defRPr>
                <a:solidFill>
                  <a:schemeClr val="bg2">
                    <a:lumMod val="25000"/>
                  </a:schemeClr>
                </a:solidFill>
                <a:latin typeface="Gotham Bold" panose="02000803030000020004" pitchFamily="2" charset="0"/>
              </a:defRPr>
            </a:lvl1pPr>
          </a:lstStyle>
          <a:p>
            <a:r>
              <a:rPr lang="en-GB" dirty="0"/>
              <a:t>Click to add title</a:t>
            </a:r>
          </a:p>
        </p:txBody>
      </p:sp>
      <p:sp>
        <p:nvSpPr>
          <p:cNvPr id="3" name="Content Placeholder 2"/>
          <p:cNvSpPr>
            <a:spLocks noGrp="1"/>
          </p:cNvSpPr>
          <p:nvPr>
            <p:ph idx="1" hasCustomPrompt="1"/>
          </p:nvPr>
        </p:nvSpPr>
        <p:spPr>
          <a:xfrm>
            <a:off x="657727" y="1811549"/>
            <a:ext cx="10832432" cy="3333020"/>
          </a:xfrm>
        </p:spPr>
        <p:txBody>
          <a:bodyPr/>
          <a:lstStyle>
            <a:lvl1pPr marL="0" indent="0">
              <a:buNone/>
              <a:defRPr>
                <a:solidFill>
                  <a:schemeClr val="bg2">
                    <a:lumMod val="25000"/>
                  </a:schemeClr>
                </a:solidFill>
                <a:latin typeface="Gotham Book" panose="02000603040000020004" pitchFamily="2" charset="0"/>
              </a:defRPr>
            </a:lvl1pPr>
          </a:lstStyle>
          <a:p>
            <a:pPr lvl="0"/>
            <a:r>
              <a:rPr lang="en-GB" dirty="0"/>
              <a:t>Click to add content</a:t>
            </a:r>
          </a:p>
        </p:txBody>
      </p:sp>
      <p:pic>
        <p:nvPicPr>
          <p:cNvPr id="6" name="Picture 5" descr="Uzdoc2.0._without background.png"/>
          <p:cNvPicPr>
            <a:picLocks noChangeAspect="1"/>
          </p:cNvPicPr>
          <p:nvPr userDrawn="1"/>
        </p:nvPicPr>
        <p:blipFill>
          <a:blip r:embed="rId2" cstate="print"/>
          <a:srcRect t="29657" r="-426" b="31838"/>
          <a:stretch>
            <a:fillRect/>
          </a:stretch>
        </p:blipFill>
        <p:spPr>
          <a:xfrm>
            <a:off x="2487539" y="5341121"/>
            <a:ext cx="3614159" cy="1385721"/>
          </a:xfrm>
          <a:prstGeom prst="rect">
            <a:avLst/>
          </a:prstGeom>
        </p:spPr>
      </p:pic>
      <p:pic>
        <p:nvPicPr>
          <p:cNvPr id="8" name="Picture 7" descr="eu_flag_co_funded logo.jpg"/>
          <p:cNvPicPr>
            <a:picLocks noChangeAspect="1"/>
          </p:cNvPicPr>
          <p:nvPr userDrawn="1"/>
        </p:nvPicPr>
        <p:blipFill>
          <a:blip r:embed="rId3" cstate="print"/>
          <a:stretch>
            <a:fillRect/>
          </a:stretch>
        </p:blipFill>
        <p:spPr>
          <a:xfrm>
            <a:off x="6294035" y="5782076"/>
            <a:ext cx="3123463" cy="892190"/>
          </a:xfrm>
          <a:prstGeom prst="rect">
            <a:avLst/>
          </a:prstGeom>
        </p:spPr>
      </p:pic>
    </p:spTree>
    <p:extLst>
      <p:ext uri="{BB962C8B-B14F-4D97-AF65-F5344CB8AC3E}">
        <p14:creationId xmlns:p14="http://schemas.microsoft.com/office/powerpoint/2010/main" val="132300738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Textbox Slide">
    <p:spTree>
      <p:nvGrpSpPr>
        <p:cNvPr id="1" name=""/>
        <p:cNvGrpSpPr/>
        <p:nvPr/>
      </p:nvGrpSpPr>
      <p:grpSpPr>
        <a:xfrm>
          <a:off x="0" y="0"/>
          <a:ext cx="0" cy="0"/>
          <a:chOff x="0" y="0"/>
          <a:chExt cx="0" cy="0"/>
        </a:xfrm>
      </p:grpSpPr>
      <p:sp>
        <p:nvSpPr>
          <p:cNvPr id="14" name="Rectangle 13"/>
          <p:cNvSpPr/>
          <p:nvPr userDrawn="1"/>
        </p:nvSpPr>
        <p:spPr>
          <a:xfrm>
            <a:off x="-1" y="1672392"/>
            <a:ext cx="12192001" cy="3762733"/>
          </a:xfrm>
          <a:prstGeom prst="rect">
            <a:avLst/>
          </a:prstGeom>
          <a:solidFill>
            <a:srgbClr val="93D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Text Placeholder 2"/>
          <p:cNvSpPr>
            <a:spLocks noGrp="1"/>
          </p:cNvSpPr>
          <p:nvPr>
            <p:ph type="body" idx="1" hasCustomPrompt="1"/>
          </p:nvPr>
        </p:nvSpPr>
        <p:spPr>
          <a:xfrm>
            <a:off x="657727" y="1841591"/>
            <a:ext cx="3240000" cy="454533"/>
          </a:xfrm>
        </p:spPr>
        <p:txBody>
          <a:bodyPr anchor="b">
            <a:noAutofit/>
          </a:bodyPr>
          <a:lstStyle>
            <a:lvl1pPr marL="0" indent="0">
              <a:buNone/>
              <a:defRPr sz="2400" b="1">
                <a:solidFill>
                  <a:schemeClr val="bg2">
                    <a:lumMod val="25000"/>
                  </a:schemeClr>
                </a:solidFill>
                <a:latin typeface="Gotham Book" panose="020006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Title</a:t>
            </a:r>
            <a:endParaRPr lang="en-US" dirty="0"/>
          </a:p>
        </p:txBody>
      </p:sp>
      <p:sp>
        <p:nvSpPr>
          <p:cNvPr id="18" name="Text Placeholder 2"/>
          <p:cNvSpPr>
            <a:spLocks noGrp="1"/>
          </p:cNvSpPr>
          <p:nvPr>
            <p:ph type="body" idx="17" hasCustomPrompt="1"/>
          </p:nvPr>
        </p:nvSpPr>
        <p:spPr>
          <a:xfrm>
            <a:off x="8246791" y="1841590"/>
            <a:ext cx="3240000" cy="445008"/>
          </a:xfrm>
        </p:spPr>
        <p:txBody>
          <a:bodyPr anchor="b">
            <a:noAutofit/>
          </a:bodyPr>
          <a:lstStyle>
            <a:lvl1pPr marL="0" indent="0">
              <a:buNone/>
              <a:defRPr sz="2400" b="1">
                <a:solidFill>
                  <a:schemeClr val="bg2">
                    <a:lumMod val="25000"/>
                  </a:schemeClr>
                </a:solidFill>
                <a:latin typeface="Gotham Book" panose="020006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Title</a:t>
            </a:r>
            <a:endParaRPr lang="en-US" dirty="0"/>
          </a:p>
        </p:txBody>
      </p:sp>
      <p:sp>
        <p:nvSpPr>
          <p:cNvPr id="20" name="Title 1"/>
          <p:cNvSpPr>
            <a:spLocks noGrp="1"/>
          </p:cNvSpPr>
          <p:nvPr>
            <p:ph type="title" hasCustomPrompt="1"/>
          </p:nvPr>
        </p:nvSpPr>
        <p:spPr>
          <a:xfrm>
            <a:off x="657727" y="204716"/>
            <a:ext cx="7836568" cy="1156548"/>
          </a:xfrm>
        </p:spPr>
        <p:txBody>
          <a:bodyPr/>
          <a:lstStyle>
            <a:lvl1pPr>
              <a:defRPr>
                <a:solidFill>
                  <a:schemeClr val="bg2">
                    <a:lumMod val="25000"/>
                  </a:schemeClr>
                </a:solidFill>
                <a:latin typeface="Gotham Bold" panose="02000803030000020004" pitchFamily="2" charset="0"/>
              </a:defRPr>
            </a:lvl1pPr>
          </a:lstStyle>
          <a:p>
            <a:r>
              <a:rPr lang="en-GB" dirty="0"/>
              <a:t>Click to add title</a:t>
            </a:r>
          </a:p>
        </p:txBody>
      </p:sp>
      <p:sp>
        <p:nvSpPr>
          <p:cNvPr id="11" name="Content Placeholder 2"/>
          <p:cNvSpPr>
            <a:spLocks noGrp="1"/>
          </p:cNvSpPr>
          <p:nvPr>
            <p:ph sz="half" idx="21" hasCustomPrompt="1"/>
          </p:nvPr>
        </p:nvSpPr>
        <p:spPr>
          <a:xfrm>
            <a:off x="657727" y="2389276"/>
            <a:ext cx="3240000" cy="2849296"/>
          </a:xfrm>
        </p:spPr>
        <p:txBody>
          <a:bodyPr>
            <a:normAutofit/>
          </a:bodyPr>
          <a:lstStyle>
            <a:lvl1pPr>
              <a:defRPr sz="2000" baseline="0">
                <a:solidFill>
                  <a:schemeClr val="bg2">
                    <a:lumMod val="25000"/>
                  </a:schemeClr>
                </a:solidFill>
                <a:latin typeface="Gotham Book" panose="02000603040000020004" pitchFamily="2" charset="0"/>
              </a:defRPr>
            </a:lvl1pPr>
          </a:lstStyle>
          <a:p>
            <a:pPr lvl="0"/>
            <a:r>
              <a:rPr lang="en-GB" dirty="0"/>
              <a:t>Add text</a:t>
            </a:r>
          </a:p>
        </p:txBody>
      </p:sp>
      <p:sp>
        <p:nvSpPr>
          <p:cNvPr id="12" name="Content Placeholder 2"/>
          <p:cNvSpPr>
            <a:spLocks noGrp="1"/>
          </p:cNvSpPr>
          <p:nvPr>
            <p:ph sz="half" idx="22" hasCustomPrompt="1"/>
          </p:nvPr>
        </p:nvSpPr>
        <p:spPr>
          <a:xfrm>
            <a:off x="8246791" y="2389276"/>
            <a:ext cx="3240000" cy="2849296"/>
          </a:xfrm>
        </p:spPr>
        <p:txBody>
          <a:bodyPr>
            <a:normAutofit/>
          </a:bodyPr>
          <a:lstStyle>
            <a:lvl1pPr>
              <a:defRPr sz="2000" baseline="0">
                <a:solidFill>
                  <a:schemeClr val="bg2">
                    <a:lumMod val="25000"/>
                  </a:schemeClr>
                </a:solidFill>
                <a:latin typeface="Gotham Book" panose="02000603040000020004" pitchFamily="2" charset="0"/>
              </a:defRPr>
            </a:lvl1pPr>
          </a:lstStyle>
          <a:p>
            <a:pPr lvl="0"/>
            <a:r>
              <a:rPr lang="en-GB" dirty="0"/>
              <a:t>Add text</a:t>
            </a:r>
          </a:p>
        </p:txBody>
      </p:sp>
      <p:sp>
        <p:nvSpPr>
          <p:cNvPr id="13" name="Content Placeholder 2"/>
          <p:cNvSpPr>
            <a:spLocks noGrp="1"/>
          </p:cNvSpPr>
          <p:nvPr>
            <p:ph sz="half" idx="23" hasCustomPrompt="1"/>
          </p:nvPr>
        </p:nvSpPr>
        <p:spPr>
          <a:xfrm>
            <a:off x="4452259" y="2822709"/>
            <a:ext cx="3240000" cy="2373134"/>
          </a:xfrm>
        </p:spPr>
        <p:txBody>
          <a:bodyPr>
            <a:normAutofit/>
          </a:bodyPr>
          <a:lstStyle>
            <a:lvl1pPr>
              <a:defRPr sz="2000" baseline="0">
                <a:solidFill>
                  <a:schemeClr val="bg2">
                    <a:lumMod val="25000"/>
                  </a:schemeClr>
                </a:solidFill>
                <a:latin typeface="Gotham Book" panose="02000603040000020004" pitchFamily="2" charset="0"/>
              </a:defRPr>
            </a:lvl1pPr>
          </a:lstStyle>
          <a:p>
            <a:pPr lvl="0"/>
            <a:r>
              <a:rPr lang="en-GB" dirty="0"/>
              <a:t>Add text</a:t>
            </a:r>
          </a:p>
        </p:txBody>
      </p:sp>
      <p:sp>
        <p:nvSpPr>
          <p:cNvPr id="24" name="Text Placeholder 2"/>
          <p:cNvSpPr>
            <a:spLocks noGrp="1"/>
          </p:cNvSpPr>
          <p:nvPr>
            <p:ph type="body" idx="24" hasCustomPrompt="1"/>
          </p:nvPr>
        </p:nvSpPr>
        <p:spPr>
          <a:xfrm>
            <a:off x="4452259" y="1841591"/>
            <a:ext cx="3240000" cy="454533"/>
          </a:xfrm>
        </p:spPr>
        <p:txBody>
          <a:bodyPr anchor="b">
            <a:noAutofit/>
          </a:bodyPr>
          <a:lstStyle>
            <a:lvl1pPr marL="0" indent="0">
              <a:buNone/>
              <a:defRPr sz="2400" b="1">
                <a:solidFill>
                  <a:schemeClr val="bg2">
                    <a:lumMod val="25000"/>
                  </a:schemeClr>
                </a:solidFill>
                <a:latin typeface="Gotham Book" panose="020006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Title</a:t>
            </a:r>
            <a:endParaRPr lang="en-US" dirty="0"/>
          </a:p>
        </p:txBody>
      </p:sp>
      <p:pic>
        <p:nvPicPr>
          <p:cNvPr id="15" name="Picture 14" descr="Uzdoc2.0._without background.png"/>
          <p:cNvPicPr>
            <a:picLocks noChangeAspect="1"/>
          </p:cNvPicPr>
          <p:nvPr userDrawn="1"/>
        </p:nvPicPr>
        <p:blipFill>
          <a:blip r:embed="rId2" cstate="print"/>
          <a:srcRect t="29657" r="-426" b="31838"/>
          <a:stretch>
            <a:fillRect/>
          </a:stretch>
        </p:blipFill>
        <p:spPr>
          <a:xfrm>
            <a:off x="2487539" y="5341121"/>
            <a:ext cx="3614159" cy="1385721"/>
          </a:xfrm>
          <a:prstGeom prst="rect">
            <a:avLst/>
          </a:prstGeom>
        </p:spPr>
      </p:pic>
      <p:pic>
        <p:nvPicPr>
          <p:cNvPr id="16" name="Picture 15" descr="eu_flag_co_funded logo.jpg"/>
          <p:cNvPicPr>
            <a:picLocks noChangeAspect="1"/>
          </p:cNvPicPr>
          <p:nvPr userDrawn="1"/>
        </p:nvPicPr>
        <p:blipFill>
          <a:blip r:embed="rId3" cstate="print"/>
          <a:stretch>
            <a:fillRect/>
          </a:stretch>
        </p:blipFill>
        <p:spPr>
          <a:xfrm>
            <a:off x="6294035" y="5782076"/>
            <a:ext cx="3123463" cy="892190"/>
          </a:xfrm>
          <a:prstGeom prst="rect">
            <a:avLst/>
          </a:prstGeom>
        </p:spPr>
      </p:pic>
    </p:spTree>
    <p:extLst>
      <p:ext uri="{BB962C8B-B14F-4D97-AF65-F5344CB8AC3E}">
        <p14:creationId xmlns:p14="http://schemas.microsoft.com/office/powerpoint/2010/main" val="408162864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Textbox Slide">
    <p:spTree>
      <p:nvGrpSpPr>
        <p:cNvPr id="1" name=""/>
        <p:cNvGrpSpPr/>
        <p:nvPr/>
      </p:nvGrpSpPr>
      <p:grpSpPr>
        <a:xfrm>
          <a:off x="0" y="0"/>
          <a:ext cx="0" cy="0"/>
          <a:chOff x="0" y="0"/>
          <a:chExt cx="0" cy="0"/>
        </a:xfrm>
      </p:grpSpPr>
      <p:sp>
        <p:nvSpPr>
          <p:cNvPr id="14" name="Rectangle 13"/>
          <p:cNvSpPr/>
          <p:nvPr userDrawn="1"/>
        </p:nvSpPr>
        <p:spPr>
          <a:xfrm>
            <a:off x="0" y="1672393"/>
            <a:ext cx="12192000" cy="3737096"/>
          </a:xfrm>
          <a:prstGeom prst="rect">
            <a:avLst/>
          </a:prstGeom>
          <a:solidFill>
            <a:srgbClr val="93D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Text Placeholder 2"/>
          <p:cNvSpPr>
            <a:spLocks noGrp="1"/>
          </p:cNvSpPr>
          <p:nvPr>
            <p:ph type="body" idx="1" hasCustomPrompt="1"/>
          </p:nvPr>
        </p:nvSpPr>
        <p:spPr>
          <a:xfrm>
            <a:off x="657727" y="1841591"/>
            <a:ext cx="5257440" cy="454533"/>
          </a:xfrm>
        </p:spPr>
        <p:txBody>
          <a:bodyPr anchor="b">
            <a:noAutofit/>
          </a:bodyPr>
          <a:lstStyle>
            <a:lvl1pPr marL="0" indent="0">
              <a:buNone/>
              <a:defRPr sz="2400" b="1">
                <a:solidFill>
                  <a:schemeClr val="bg2">
                    <a:lumMod val="25000"/>
                  </a:schemeClr>
                </a:solidFill>
                <a:latin typeface="Gotham Book" panose="020006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Title</a:t>
            </a:r>
            <a:endParaRPr lang="en-US" dirty="0"/>
          </a:p>
        </p:txBody>
      </p:sp>
      <p:sp>
        <p:nvSpPr>
          <p:cNvPr id="18" name="Text Placeholder 2"/>
          <p:cNvSpPr>
            <a:spLocks noGrp="1"/>
          </p:cNvSpPr>
          <p:nvPr>
            <p:ph type="body" idx="17" hasCustomPrompt="1"/>
          </p:nvPr>
        </p:nvSpPr>
        <p:spPr>
          <a:xfrm>
            <a:off x="6229351" y="1841590"/>
            <a:ext cx="5257440" cy="445008"/>
          </a:xfrm>
        </p:spPr>
        <p:txBody>
          <a:bodyPr anchor="b">
            <a:noAutofit/>
          </a:bodyPr>
          <a:lstStyle>
            <a:lvl1pPr marL="0" indent="0">
              <a:buNone/>
              <a:defRPr sz="2400" b="1">
                <a:solidFill>
                  <a:schemeClr val="bg2">
                    <a:lumMod val="25000"/>
                  </a:schemeClr>
                </a:solidFill>
                <a:latin typeface="Gotham Book" panose="020006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Title</a:t>
            </a:r>
            <a:endParaRPr lang="en-US" dirty="0"/>
          </a:p>
        </p:txBody>
      </p:sp>
      <p:sp>
        <p:nvSpPr>
          <p:cNvPr id="20" name="Title 1"/>
          <p:cNvSpPr>
            <a:spLocks noGrp="1"/>
          </p:cNvSpPr>
          <p:nvPr>
            <p:ph type="title" hasCustomPrompt="1"/>
          </p:nvPr>
        </p:nvSpPr>
        <p:spPr>
          <a:xfrm>
            <a:off x="657727" y="204716"/>
            <a:ext cx="7836568" cy="1156548"/>
          </a:xfrm>
        </p:spPr>
        <p:txBody>
          <a:bodyPr/>
          <a:lstStyle>
            <a:lvl1pPr>
              <a:defRPr>
                <a:solidFill>
                  <a:schemeClr val="bg2">
                    <a:lumMod val="25000"/>
                  </a:schemeClr>
                </a:solidFill>
                <a:latin typeface="Gotham Bold" panose="02000803030000020004" pitchFamily="2" charset="0"/>
              </a:defRPr>
            </a:lvl1pPr>
          </a:lstStyle>
          <a:p>
            <a:r>
              <a:rPr lang="en-GB" dirty="0"/>
              <a:t>Click to add title</a:t>
            </a:r>
          </a:p>
        </p:txBody>
      </p:sp>
      <p:sp>
        <p:nvSpPr>
          <p:cNvPr id="12" name="Content Placeholder 2"/>
          <p:cNvSpPr>
            <a:spLocks noGrp="1"/>
          </p:cNvSpPr>
          <p:nvPr>
            <p:ph sz="half" idx="22" hasCustomPrompt="1"/>
          </p:nvPr>
        </p:nvSpPr>
        <p:spPr>
          <a:xfrm>
            <a:off x="6229351" y="2389276"/>
            <a:ext cx="5257440" cy="2874933"/>
          </a:xfrm>
        </p:spPr>
        <p:txBody>
          <a:bodyPr>
            <a:normAutofit/>
          </a:bodyPr>
          <a:lstStyle>
            <a:lvl1pPr>
              <a:defRPr sz="2000" baseline="0">
                <a:solidFill>
                  <a:schemeClr val="bg2">
                    <a:lumMod val="25000"/>
                  </a:schemeClr>
                </a:solidFill>
                <a:latin typeface="Gotham Book" panose="02000603040000020004" pitchFamily="2" charset="0"/>
              </a:defRPr>
            </a:lvl1pPr>
          </a:lstStyle>
          <a:p>
            <a:pPr lvl="0"/>
            <a:r>
              <a:rPr lang="en-GB" dirty="0"/>
              <a:t>Add text</a:t>
            </a:r>
          </a:p>
        </p:txBody>
      </p:sp>
      <p:sp>
        <p:nvSpPr>
          <p:cNvPr id="15" name="Content Placeholder 2"/>
          <p:cNvSpPr>
            <a:spLocks noGrp="1"/>
          </p:cNvSpPr>
          <p:nvPr>
            <p:ph sz="half" idx="23" hasCustomPrompt="1"/>
          </p:nvPr>
        </p:nvSpPr>
        <p:spPr>
          <a:xfrm>
            <a:off x="657727" y="2389276"/>
            <a:ext cx="5257440" cy="2883479"/>
          </a:xfrm>
        </p:spPr>
        <p:txBody>
          <a:bodyPr>
            <a:normAutofit/>
          </a:bodyPr>
          <a:lstStyle>
            <a:lvl1pPr>
              <a:defRPr sz="2000" baseline="0">
                <a:solidFill>
                  <a:schemeClr val="bg2">
                    <a:lumMod val="25000"/>
                  </a:schemeClr>
                </a:solidFill>
                <a:latin typeface="Gotham Book" panose="02000603040000020004" pitchFamily="2" charset="0"/>
              </a:defRPr>
            </a:lvl1pPr>
          </a:lstStyle>
          <a:p>
            <a:pPr lvl="0"/>
            <a:r>
              <a:rPr lang="en-GB" dirty="0"/>
              <a:t>Add text</a:t>
            </a:r>
          </a:p>
        </p:txBody>
      </p:sp>
      <p:pic>
        <p:nvPicPr>
          <p:cNvPr id="9" name="Picture 8" descr="Uzdoc2.0._without background.png"/>
          <p:cNvPicPr>
            <a:picLocks noChangeAspect="1"/>
          </p:cNvPicPr>
          <p:nvPr userDrawn="1"/>
        </p:nvPicPr>
        <p:blipFill>
          <a:blip r:embed="rId2" cstate="print"/>
          <a:srcRect t="29657" r="-426" b="31838"/>
          <a:stretch>
            <a:fillRect/>
          </a:stretch>
        </p:blipFill>
        <p:spPr>
          <a:xfrm>
            <a:off x="2487539" y="5341121"/>
            <a:ext cx="3614159" cy="1385721"/>
          </a:xfrm>
          <a:prstGeom prst="rect">
            <a:avLst/>
          </a:prstGeom>
        </p:spPr>
      </p:pic>
      <p:pic>
        <p:nvPicPr>
          <p:cNvPr id="10" name="Picture 9" descr="eu_flag_co_funded logo.jpg"/>
          <p:cNvPicPr>
            <a:picLocks noChangeAspect="1"/>
          </p:cNvPicPr>
          <p:nvPr userDrawn="1"/>
        </p:nvPicPr>
        <p:blipFill>
          <a:blip r:embed="rId3" cstate="print"/>
          <a:stretch>
            <a:fillRect/>
          </a:stretch>
        </p:blipFill>
        <p:spPr>
          <a:xfrm>
            <a:off x="6294035" y="5782076"/>
            <a:ext cx="3123463" cy="892190"/>
          </a:xfrm>
          <a:prstGeom prst="rect">
            <a:avLst/>
          </a:prstGeom>
        </p:spPr>
      </p:pic>
    </p:spTree>
    <p:extLst>
      <p:ext uri="{BB962C8B-B14F-4D97-AF65-F5344CB8AC3E}">
        <p14:creationId xmlns:p14="http://schemas.microsoft.com/office/powerpoint/2010/main" val="108588764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Image Slide">
    <p:spTree>
      <p:nvGrpSpPr>
        <p:cNvPr id="1" name=""/>
        <p:cNvGrpSpPr/>
        <p:nvPr/>
      </p:nvGrpSpPr>
      <p:grpSpPr>
        <a:xfrm>
          <a:off x="0" y="0"/>
          <a:ext cx="0" cy="0"/>
          <a:chOff x="0" y="0"/>
          <a:chExt cx="0" cy="0"/>
        </a:xfrm>
      </p:grpSpPr>
      <p:sp>
        <p:nvSpPr>
          <p:cNvPr id="14" name="Rectangle 13"/>
          <p:cNvSpPr/>
          <p:nvPr userDrawn="1"/>
        </p:nvSpPr>
        <p:spPr>
          <a:xfrm>
            <a:off x="0" y="1672392"/>
            <a:ext cx="12192000" cy="3617455"/>
          </a:xfrm>
          <a:prstGeom prst="rect">
            <a:avLst/>
          </a:prstGeom>
          <a:solidFill>
            <a:srgbClr val="93D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Text Placeholder 2"/>
          <p:cNvSpPr>
            <a:spLocks noGrp="1"/>
          </p:cNvSpPr>
          <p:nvPr>
            <p:ph type="body" idx="1" hasCustomPrompt="1"/>
          </p:nvPr>
        </p:nvSpPr>
        <p:spPr>
          <a:xfrm>
            <a:off x="657727" y="4575833"/>
            <a:ext cx="3240000" cy="327050"/>
          </a:xfrm>
        </p:spPr>
        <p:txBody>
          <a:bodyPr anchor="b">
            <a:normAutofit/>
          </a:bodyPr>
          <a:lstStyle>
            <a:lvl1pPr marL="0" indent="0">
              <a:buNone/>
              <a:defRPr sz="1800" b="1">
                <a:solidFill>
                  <a:schemeClr val="bg2">
                    <a:lumMod val="25000"/>
                  </a:schemeClr>
                </a:solidFill>
                <a:latin typeface="Gotham Book" panose="020006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dirty="0"/>
              <a:t>Image title</a:t>
            </a:r>
            <a:endParaRPr lang="en-US" dirty="0"/>
          </a:p>
        </p:txBody>
      </p:sp>
      <p:sp>
        <p:nvSpPr>
          <p:cNvPr id="17" name="Text Placeholder 2"/>
          <p:cNvSpPr>
            <a:spLocks noGrp="1"/>
          </p:cNvSpPr>
          <p:nvPr>
            <p:ph type="body" idx="16" hasCustomPrompt="1"/>
          </p:nvPr>
        </p:nvSpPr>
        <p:spPr>
          <a:xfrm>
            <a:off x="4452259" y="4584380"/>
            <a:ext cx="3240000" cy="327050"/>
          </a:xfrm>
        </p:spPr>
        <p:txBody>
          <a:bodyPr anchor="b">
            <a:normAutofit/>
          </a:bodyPr>
          <a:lstStyle>
            <a:lvl1pPr marL="0" indent="0">
              <a:buNone/>
              <a:defRPr sz="1800" b="1">
                <a:solidFill>
                  <a:schemeClr val="bg2">
                    <a:lumMod val="25000"/>
                  </a:schemeClr>
                </a:solidFill>
                <a:latin typeface="Gotham Book" panose="020006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dirty="0"/>
              <a:t>Image title</a:t>
            </a:r>
            <a:endParaRPr lang="en-US" dirty="0"/>
          </a:p>
        </p:txBody>
      </p:sp>
      <p:sp>
        <p:nvSpPr>
          <p:cNvPr id="18" name="Text Placeholder 2"/>
          <p:cNvSpPr>
            <a:spLocks noGrp="1"/>
          </p:cNvSpPr>
          <p:nvPr>
            <p:ph type="body" idx="17" hasCustomPrompt="1"/>
          </p:nvPr>
        </p:nvSpPr>
        <p:spPr>
          <a:xfrm>
            <a:off x="8246791" y="4576815"/>
            <a:ext cx="3240000" cy="317525"/>
          </a:xfrm>
        </p:spPr>
        <p:txBody>
          <a:bodyPr anchor="b">
            <a:normAutofit/>
          </a:bodyPr>
          <a:lstStyle>
            <a:lvl1pPr marL="0" indent="0">
              <a:buNone/>
              <a:defRPr sz="1800" b="1">
                <a:solidFill>
                  <a:schemeClr val="bg2">
                    <a:lumMod val="25000"/>
                  </a:schemeClr>
                </a:solidFill>
                <a:latin typeface="Gotham Book" panose="020006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dirty="0"/>
              <a:t>Image title</a:t>
            </a:r>
            <a:endParaRPr lang="en-US" dirty="0"/>
          </a:p>
        </p:txBody>
      </p:sp>
      <p:sp>
        <p:nvSpPr>
          <p:cNvPr id="20" name="Title 1"/>
          <p:cNvSpPr>
            <a:spLocks noGrp="1"/>
          </p:cNvSpPr>
          <p:nvPr>
            <p:ph type="title" hasCustomPrompt="1"/>
          </p:nvPr>
        </p:nvSpPr>
        <p:spPr>
          <a:xfrm>
            <a:off x="657727" y="204716"/>
            <a:ext cx="7836568" cy="1156548"/>
          </a:xfrm>
        </p:spPr>
        <p:txBody>
          <a:bodyPr/>
          <a:lstStyle>
            <a:lvl1pPr>
              <a:defRPr>
                <a:solidFill>
                  <a:schemeClr val="bg2">
                    <a:lumMod val="25000"/>
                  </a:schemeClr>
                </a:solidFill>
                <a:latin typeface="Gotham Bold" panose="02000803030000020004" pitchFamily="2" charset="0"/>
              </a:defRPr>
            </a:lvl1pPr>
          </a:lstStyle>
          <a:p>
            <a:r>
              <a:rPr lang="en-GB" dirty="0"/>
              <a:t>Click to add title</a:t>
            </a:r>
          </a:p>
        </p:txBody>
      </p:sp>
      <p:sp>
        <p:nvSpPr>
          <p:cNvPr id="21" name="Picture Placeholder 2"/>
          <p:cNvSpPr>
            <a:spLocks noGrp="1"/>
          </p:cNvSpPr>
          <p:nvPr>
            <p:ph type="pic" idx="18" hasCustomPrompt="1"/>
          </p:nvPr>
        </p:nvSpPr>
        <p:spPr>
          <a:xfrm>
            <a:off x="657727" y="1969072"/>
            <a:ext cx="3240000" cy="2431766"/>
          </a:xfrm>
        </p:spPr>
        <p:txBody>
          <a:bodyPr>
            <a:normAutofit/>
          </a:bodyPr>
          <a:lstStyle>
            <a:lvl1pPr marL="0" indent="0">
              <a:buNone/>
              <a:defRPr sz="2000">
                <a:solidFill>
                  <a:schemeClr val="bg2">
                    <a:lumMod val="25000"/>
                  </a:schemeClr>
                </a:solidFill>
                <a:latin typeface="Gotham Book" panose="02000603040000020004"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dirty="0"/>
              <a:t>Image</a:t>
            </a:r>
            <a:endParaRPr lang="en-GB" dirty="0"/>
          </a:p>
        </p:txBody>
      </p:sp>
      <p:sp>
        <p:nvSpPr>
          <p:cNvPr id="22" name="Picture Placeholder 2"/>
          <p:cNvSpPr>
            <a:spLocks noGrp="1"/>
          </p:cNvSpPr>
          <p:nvPr>
            <p:ph type="pic" idx="19" hasCustomPrompt="1"/>
          </p:nvPr>
        </p:nvSpPr>
        <p:spPr>
          <a:xfrm>
            <a:off x="8246791" y="1969072"/>
            <a:ext cx="3240000" cy="2431766"/>
          </a:xfrm>
        </p:spPr>
        <p:txBody>
          <a:bodyPr>
            <a:normAutofit/>
          </a:bodyPr>
          <a:lstStyle>
            <a:lvl1pPr marL="0" indent="0">
              <a:buNone/>
              <a:defRPr sz="2000">
                <a:solidFill>
                  <a:schemeClr val="bg2">
                    <a:lumMod val="25000"/>
                  </a:schemeClr>
                </a:solidFill>
                <a:latin typeface="Gotham Book" panose="02000603040000020004"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dirty="0"/>
              <a:t>Image</a:t>
            </a:r>
            <a:endParaRPr lang="en-GB" dirty="0"/>
          </a:p>
        </p:txBody>
      </p:sp>
      <p:sp>
        <p:nvSpPr>
          <p:cNvPr id="23" name="Picture Placeholder 2"/>
          <p:cNvSpPr>
            <a:spLocks noGrp="1"/>
          </p:cNvSpPr>
          <p:nvPr>
            <p:ph type="pic" idx="20" hasCustomPrompt="1"/>
          </p:nvPr>
        </p:nvSpPr>
        <p:spPr>
          <a:xfrm>
            <a:off x="4452259" y="1969072"/>
            <a:ext cx="3240000" cy="2432012"/>
          </a:xfrm>
        </p:spPr>
        <p:txBody>
          <a:bodyPr>
            <a:normAutofit/>
          </a:bodyPr>
          <a:lstStyle>
            <a:lvl1pPr marL="0" indent="0">
              <a:buNone/>
              <a:defRPr sz="2000">
                <a:solidFill>
                  <a:schemeClr val="bg2">
                    <a:lumMod val="25000"/>
                  </a:schemeClr>
                </a:solidFill>
                <a:latin typeface="Gotham Book" panose="02000603040000020004"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dirty="0"/>
              <a:t>Image</a:t>
            </a:r>
            <a:endParaRPr lang="en-GB" dirty="0"/>
          </a:p>
        </p:txBody>
      </p:sp>
      <p:pic>
        <p:nvPicPr>
          <p:cNvPr id="11" name="Picture 10" descr="Uzdoc2.0._without background.png"/>
          <p:cNvPicPr>
            <a:picLocks noChangeAspect="1"/>
          </p:cNvPicPr>
          <p:nvPr userDrawn="1"/>
        </p:nvPicPr>
        <p:blipFill>
          <a:blip r:embed="rId2" cstate="print"/>
          <a:srcRect t="29657" r="-426" b="31838"/>
          <a:stretch>
            <a:fillRect/>
          </a:stretch>
        </p:blipFill>
        <p:spPr>
          <a:xfrm>
            <a:off x="2487539" y="5341121"/>
            <a:ext cx="3614159" cy="1385721"/>
          </a:xfrm>
          <a:prstGeom prst="rect">
            <a:avLst/>
          </a:prstGeom>
        </p:spPr>
      </p:pic>
      <p:pic>
        <p:nvPicPr>
          <p:cNvPr id="12" name="Picture 11" descr="eu_flag_co_funded logo.jpg"/>
          <p:cNvPicPr>
            <a:picLocks noChangeAspect="1"/>
          </p:cNvPicPr>
          <p:nvPr userDrawn="1"/>
        </p:nvPicPr>
        <p:blipFill>
          <a:blip r:embed="rId3" cstate="print"/>
          <a:stretch>
            <a:fillRect/>
          </a:stretch>
        </p:blipFill>
        <p:spPr>
          <a:xfrm>
            <a:off x="6294035" y="5782076"/>
            <a:ext cx="3123463" cy="892190"/>
          </a:xfrm>
          <a:prstGeom prst="rect">
            <a:avLst/>
          </a:prstGeom>
        </p:spPr>
      </p:pic>
    </p:spTree>
    <p:extLst>
      <p:ext uri="{BB962C8B-B14F-4D97-AF65-F5344CB8AC3E}">
        <p14:creationId xmlns:p14="http://schemas.microsoft.com/office/powerpoint/2010/main" val="358002055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Image Slide">
    <p:spTree>
      <p:nvGrpSpPr>
        <p:cNvPr id="1" name=""/>
        <p:cNvGrpSpPr/>
        <p:nvPr/>
      </p:nvGrpSpPr>
      <p:grpSpPr>
        <a:xfrm>
          <a:off x="0" y="0"/>
          <a:ext cx="0" cy="0"/>
          <a:chOff x="0" y="0"/>
          <a:chExt cx="0" cy="0"/>
        </a:xfrm>
      </p:grpSpPr>
      <p:sp>
        <p:nvSpPr>
          <p:cNvPr id="14" name="Rectangle 13"/>
          <p:cNvSpPr/>
          <p:nvPr userDrawn="1"/>
        </p:nvSpPr>
        <p:spPr>
          <a:xfrm>
            <a:off x="0" y="1544206"/>
            <a:ext cx="12192000" cy="3916558"/>
          </a:xfrm>
          <a:prstGeom prst="rect">
            <a:avLst/>
          </a:prstGeom>
          <a:solidFill>
            <a:srgbClr val="93D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Text Placeholder 2"/>
          <p:cNvSpPr>
            <a:spLocks noGrp="1"/>
          </p:cNvSpPr>
          <p:nvPr>
            <p:ph type="body" idx="1" hasCustomPrompt="1"/>
          </p:nvPr>
        </p:nvSpPr>
        <p:spPr>
          <a:xfrm>
            <a:off x="632090" y="5020215"/>
            <a:ext cx="5257300" cy="327050"/>
          </a:xfrm>
        </p:spPr>
        <p:txBody>
          <a:bodyPr anchor="b">
            <a:normAutofit/>
          </a:bodyPr>
          <a:lstStyle>
            <a:lvl1pPr marL="0" indent="0">
              <a:buNone/>
              <a:defRPr sz="1800" b="1">
                <a:solidFill>
                  <a:schemeClr val="bg2">
                    <a:lumMod val="25000"/>
                  </a:schemeClr>
                </a:solidFill>
                <a:latin typeface="Gotham Book" panose="020006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dirty="0"/>
              <a:t>Image title</a:t>
            </a:r>
            <a:endParaRPr lang="en-US" dirty="0"/>
          </a:p>
        </p:txBody>
      </p:sp>
      <p:sp>
        <p:nvSpPr>
          <p:cNvPr id="18" name="Text Placeholder 2"/>
          <p:cNvSpPr>
            <a:spLocks noGrp="1"/>
          </p:cNvSpPr>
          <p:nvPr>
            <p:ph type="body" idx="17" hasCustomPrompt="1"/>
          </p:nvPr>
        </p:nvSpPr>
        <p:spPr>
          <a:xfrm>
            <a:off x="6203853" y="5012651"/>
            <a:ext cx="5257299" cy="317525"/>
          </a:xfrm>
        </p:spPr>
        <p:txBody>
          <a:bodyPr anchor="b">
            <a:normAutofit/>
          </a:bodyPr>
          <a:lstStyle>
            <a:lvl1pPr marL="0" indent="0">
              <a:buNone/>
              <a:defRPr sz="1800" b="1">
                <a:solidFill>
                  <a:schemeClr val="bg2">
                    <a:lumMod val="25000"/>
                  </a:schemeClr>
                </a:solidFill>
                <a:latin typeface="Gotham Book" panose="020006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dirty="0"/>
              <a:t>Image title</a:t>
            </a:r>
            <a:endParaRPr lang="en-US" dirty="0"/>
          </a:p>
        </p:txBody>
      </p:sp>
      <p:sp>
        <p:nvSpPr>
          <p:cNvPr id="20" name="Title 1"/>
          <p:cNvSpPr>
            <a:spLocks noGrp="1"/>
          </p:cNvSpPr>
          <p:nvPr>
            <p:ph type="title" hasCustomPrompt="1"/>
          </p:nvPr>
        </p:nvSpPr>
        <p:spPr>
          <a:xfrm>
            <a:off x="657727" y="204716"/>
            <a:ext cx="7836568" cy="1156548"/>
          </a:xfrm>
        </p:spPr>
        <p:txBody>
          <a:bodyPr/>
          <a:lstStyle>
            <a:lvl1pPr>
              <a:defRPr>
                <a:solidFill>
                  <a:schemeClr val="bg2">
                    <a:lumMod val="25000"/>
                  </a:schemeClr>
                </a:solidFill>
                <a:latin typeface="Gotham Bold" panose="02000803030000020004" pitchFamily="2" charset="0"/>
              </a:defRPr>
            </a:lvl1pPr>
          </a:lstStyle>
          <a:p>
            <a:r>
              <a:rPr lang="en-GB" dirty="0"/>
              <a:t>Click to add title</a:t>
            </a:r>
          </a:p>
        </p:txBody>
      </p:sp>
      <p:sp>
        <p:nvSpPr>
          <p:cNvPr id="11" name="Picture Placeholder 2"/>
          <p:cNvSpPr>
            <a:spLocks noGrp="1"/>
          </p:cNvSpPr>
          <p:nvPr>
            <p:ph type="pic" idx="20" hasCustomPrompt="1"/>
          </p:nvPr>
        </p:nvSpPr>
        <p:spPr>
          <a:xfrm>
            <a:off x="657727" y="1969072"/>
            <a:ext cx="5257299" cy="2816573"/>
          </a:xfrm>
        </p:spPr>
        <p:txBody>
          <a:bodyPr>
            <a:normAutofit/>
          </a:bodyPr>
          <a:lstStyle>
            <a:lvl1pPr marL="0" indent="0">
              <a:buNone/>
              <a:defRPr sz="2000">
                <a:solidFill>
                  <a:schemeClr val="bg2">
                    <a:lumMod val="25000"/>
                  </a:schemeClr>
                </a:solidFill>
                <a:latin typeface="Gotham Book" panose="02000603040000020004"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dirty="0"/>
              <a:t>Image</a:t>
            </a:r>
            <a:endParaRPr lang="en-GB" dirty="0"/>
          </a:p>
        </p:txBody>
      </p:sp>
      <p:sp>
        <p:nvSpPr>
          <p:cNvPr id="15" name="Picture Placeholder 2"/>
          <p:cNvSpPr>
            <a:spLocks noGrp="1"/>
          </p:cNvSpPr>
          <p:nvPr>
            <p:ph type="pic" idx="21" hasCustomPrompt="1"/>
          </p:nvPr>
        </p:nvSpPr>
        <p:spPr>
          <a:xfrm>
            <a:off x="6229491" y="1969072"/>
            <a:ext cx="5257299" cy="2816573"/>
          </a:xfrm>
        </p:spPr>
        <p:txBody>
          <a:bodyPr>
            <a:normAutofit/>
          </a:bodyPr>
          <a:lstStyle>
            <a:lvl1pPr marL="0" indent="0">
              <a:buNone/>
              <a:defRPr sz="2000">
                <a:solidFill>
                  <a:schemeClr val="bg2">
                    <a:lumMod val="25000"/>
                  </a:schemeClr>
                </a:solidFill>
                <a:latin typeface="Gotham Book" panose="02000603040000020004"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dirty="0"/>
              <a:t>Image</a:t>
            </a:r>
            <a:endParaRPr lang="en-GB" dirty="0"/>
          </a:p>
        </p:txBody>
      </p:sp>
      <p:pic>
        <p:nvPicPr>
          <p:cNvPr id="9" name="Picture 8" descr="Uzdoc2.0._without background.png"/>
          <p:cNvPicPr>
            <a:picLocks noChangeAspect="1"/>
          </p:cNvPicPr>
          <p:nvPr userDrawn="1"/>
        </p:nvPicPr>
        <p:blipFill>
          <a:blip r:embed="rId2" cstate="print"/>
          <a:srcRect t="29657" r="-426" b="31838"/>
          <a:stretch>
            <a:fillRect/>
          </a:stretch>
        </p:blipFill>
        <p:spPr>
          <a:xfrm>
            <a:off x="2478993" y="5472279"/>
            <a:ext cx="3614159" cy="1385721"/>
          </a:xfrm>
          <a:prstGeom prst="rect">
            <a:avLst/>
          </a:prstGeom>
        </p:spPr>
      </p:pic>
      <p:pic>
        <p:nvPicPr>
          <p:cNvPr id="10" name="Picture 9" descr="eu_flag_co_funded logo.jpg"/>
          <p:cNvPicPr>
            <a:picLocks noChangeAspect="1"/>
          </p:cNvPicPr>
          <p:nvPr userDrawn="1"/>
        </p:nvPicPr>
        <p:blipFill>
          <a:blip r:embed="rId3" cstate="print"/>
          <a:stretch>
            <a:fillRect/>
          </a:stretch>
        </p:blipFill>
        <p:spPr>
          <a:xfrm>
            <a:off x="6311127" y="5846169"/>
            <a:ext cx="3123463" cy="892190"/>
          </a:xfrm>
          <a:prstGeom prst="rect">
            <a:avLst/>
          </a:prstGeom>
        </p:spPr>
      </p:pic>
    </p:spTree>
    <p:extLst>
      <p:ext uri="{BB962C8B-B14F-4D97-AF65-F5344CB8AC3E}">
        <p14:creationId xmlns:p14="http://schemas.microsoft.com/office/powerpoint/2010/main" val="286497673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size image">
    <p:spTree>
      <p:nvGrpSpPr>
        <p:cNvPr id="1" name=""/>
        <p:cNvGrpSpPr/>
        <p:nvPr/>
      </p:nvGrpSpPr>
      <p:grpSpPr>
        <a:xfrm>
          <a:off x="0" y="0"/>
          <a:ext cx="0" cy="0"/>
          <a:chOff x="0" y="0"/>
          <a:chExt cx="0" cy="0"/>
        </a:xfrm>
      </p:grpSpPr>
      <p:sp>
        <p:nvSpPr>
          <p:cNvPr id="8" name="Picture Placeholder 2"/>
          <p:cNvSpPr>
            <a:spLocks noGrp="1"/>
          </p:cNvSpPr>
          <p:nvPr>
            <p:ph type="pic" idx="18" hasCustomPrompt="1"/>
          </p:nvPr>
        </p:nvSpPr>
        <p:spPr>
          <a:xfrm>
            <a:off x="0" y="0"/>
            <a:ext cx="12192000" cy="5791200"/>
          </a:xfrm>
        </p:spPr>
        <p:txBody>
          <a:bodyPr>
            <a:normAutofit/>
          </a:bodyPr>
          <a:lstStyle>
            <a:lvl1pPr marL="0" indent="0">
              <a:buNone/>
              <a:defRPr sz="2800">
                <a:solidFill>
                  <a:schemeClr val="bg2">
                    <a:lumMod val="25000"/>
                  </a:schemeClr>
                </a:solidFill>
                <a:latin typeface="Gotham Book" panose="02000603040000020004"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dirty="0"/>
              <a:t>Image</a:t>
            </a:r>
            <a:endParaRPr lang="en-GB" dirty="0"/>
          </a:p>
        </p:txBody>
      </p:sp>
      <p:sp>
        <p:nvSpPr>
          <p:cNvPr id="9" name="Rectangle 8"/>
          <p:cNvSpPr/>
          <p:nvPr userDrawn="1"/>
        </p:nvSpPr>
        <p:spPr>
          <a:xfrm>
            <a:off x="0" y="5791200"/>
            <a:ext cx="12192000" cy="1066800"/>
          </a:xfrm>
          <a:prstGeom prst="rect">
            <a:avLst/>
          </a:prstGeom>
          <a:solidFill>
            <a:srgbClr val="93D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Title 1"/>
          <p:cNvSpPr>
            <a:spLocks noGrp="1"/>
          </p:cNvSpPr>
          <p:nvPr>
            <p:ph type="title" hasCustomPrompt="1"/>
          </p:nvPr>
        </p:nvSpPr>
        <p:spPr>
          <a:xfrm>
            <a:off x="657725" y="5972177"/>
            <a:ext cx="10848475" cy="733425"/>
          </a:xfrm>
        </p:spPr>
        <p:txBody>
          <a:bodyPr/>
          <a:lstStyle>
            <a:lvl1pPr>
              <a:defRPr>
                <a:solidFill>
                  <a:schemeClr val="bg2">
                    <a:lumMod val="25000"/>
                  </a:schemeClr>
                </a:solidFill>
                <a:latin typeface="Gotham Bold" panose="02000803030000020004" pitchFamily="2" charset="0"/>
              </a:defRPr>
            </a:lvl1pPr>
          </a:lstStyle>
          <a:p>
            <a:r>
              <a:rPr lang="en-GB" dirty="0"/>
              <a:t>Click to add title</a:t>
            </a:r>
          </a:p>
        </p:txBody>
      </p:sp>
    </p:spTree>
    <p:extLst>
      <p:ext uri="{BB962C8B-B14F-4D97-AF65-F5344CB8AC3E}">
        <p14:creationId xmlns:p14="http://schemas.microsoft.com/office/powerpoint/2010/main" val="223866199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9" name="Rectangle 8"/>
          <p:cNvSpPr/>
          <p:nvPr userDrawn="1"/>
        </p:nvSpPr>
        <p:spPr>
          <a:xfrm>
            <a:off x="0" y="5791200"/>
            <a:ext cx="12192000" cy="1066800"/>
          </a:xfrm>
          <a:prstGeom prst="rect">
            <a:avLst/>
          </a:prstGeom>
          <a:solidFill>
            <a:srgbClr val="93D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Title 1"/>
          <p:cNvSpPr>
            <a:spLocks noGrp="1"/>
          </p:cNvSpPr>
          <p:nvPr>
            <p:ph type="title" hasCustomPrompt="1"/>
          </p:nvPr>
        </p:nvSpPr>
        <p:spPr>
          <a:xfrm>
            <a:off x="657725" y="5972177"/>
            <a:ext cx="10848475" cy="733425"/>
          </a:xfrm>
        </p:spPr>
        <p:txBody>
          <a:bodyPr/>
          <a:lstStyle>
            <a:lvl1pPr>
              <a:defRPr>
                <a:solidFill>
                  <a:schemeClr val="bg2">
                    <a:lumMod val="25000"/>
                  </a:schemeClr>
                </a:solidFill>
                <a:latin typeface="Gotham Bold" panose="02000803030000020004" pitchFamily="2" charset="0"/>
              </a:defRPr>
            </a:lvl1pPr>
          </a:lstStyle>
          <a:p>
            <a:r>
              <a:rPr lang="en-GB" dirty="0"/>
              <a:t>Click to add title</a:t>
            </a:r>
          </a:p>
        </p:txBody>
      </p:sp>
    </p:spTree>
    <p:extLst>
      <p:ext uri="{BB962C8B-B14F-4D97-AF65-F5344CB8AC3E}">
        <p14:creationId xmlns:p14="http://schemas.microsoft.com/office/powerpoint/2010/main" val="28854262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2">
                    <a:lumMod val="25000"/>
                  </a:schemeClr>
                </a:solidFill>
                <a:latin typeface="Gotham Book" panose="02000603040000020004" pitchFamily="2" charset="0"/>
              </a:defRPr>
            </a:lvl1pPr>
          </a:lstStyle>
          <a:p>
            <a:endParaRPr lang="en-GB" dirty="0"/>
          </a:p>
        </p:txBody>
      </p:sp>
    </p:spTree>
    <p:extLst>
      <p:ext uri="{BB962C8B-B14F-4D97-AF65-F5344CB8AC3E}">
        <p14:creationId xmlns:p14="http://schemas.microsoft.com/office/powerpoint/2010/main" val="95553325"/>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0" r:id="rId3"/>
    <p:sldLayoutId id="2147483661" r:id="rId4"/>
    <p:sldLayoutId id="2147483662" r:id="rId5"/>
    <p:sldLayoutId id="2147483653" r:id="rId6"/>
    <p:sldLayoutId id="2147483664" r:id="rId7"/>
    <p:sldLayoutId id="2147483655" r:id="rId8"/>
    <p:sldLayoutId id="2147483663" r:id="rId9"/>
    <p:sldLayoutId id="2147483665" r:id="rId10"/>
  </p:sldLayoutIdLst>
  <p:txStyles>
    <p:titleStyle>
      <a:lvl1pPr algn="l" defTabSz="914400" rtl="0" eaLnBrk="1" latinLnBrk="0" hangingPunct="1">
        <a:lnSpc>
          <a:spcPct val="90000"/>
        </a:lnSpc>
        <a:spcBef>
          <a:spcPct val="0"/>
        </a:spcBef>
        <a:buNone/>
        <a:defRPr sz="4400" kern="1200">
          <a:solidFill>
            <a:schemeClr val="bg2">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7558FC5-A1EA-4127-9041-29107C9591E3}"/>
              </a:ext>
            </a:extLst>
          </p:cNvPr>
          <p:cNvSpPr>
            <a:spLocks noGrp="1"/>
          </p:cNvSpPr>
          <p:nvPr>
            <p:ph type="ctrTitle"/>
          </p:nvPr>
        </p:nvSpPr>
        <p:spPr>
          <a:xfrm>
            <a:off x="0" y="167002"/>
            <a:ext cx="9144000" cy="2387600"/>
          </a:xfrm>
        </p:spPr>
        <p:txBody>
          <a:bodyPr>
            <a:normAutofit fontScale="90000"/>
          </a:bodyPr>
          <a:lstStyle/>
          <a:p>
            <a:pPr algn="ctr"/>
            <a:r>
              <a:rPr lang="en-US" b="1" dirty="0">
                <a:solidFill>
                  <a:srgbClr val="FF0000"/>
                </a:solidFill>
              </a:rPr>
              <a:t>Lessons from the transformation of the doctoral education in Hungary from an Academy-managed system to a university-based system</a:t>
            </a:r>
            <a:endParaRPr lang="hu-HU" b="1" dirty="0">
              <a:solidFill>
                <a:srgbClr val="FF0000"/>
              </a:solidFill>
            </a:endParaRPr>
          </a:p>
        </p:txBody>
      </p:sp>
      <p:sp>
        <p:nvSpPr>
          <p:cNvPr id="3" name="Alcím 2">
            <a:extLst>
              <a:ext uri="{FF2B5EF4-FFF2-40B4-BE49-F238E27FC236}">
                <a16:creationId xmlns:a16="http://schemas.microsoft.com/office/drawing/2014/main" id="{8B5E1603-ABC1-47B7-9A05-173D03D2E80A}"/>
              </a:ext>
            </a:extLst>
          </p:cNvPr>
          <p:cNvSpPr>
            <a:spLocks noGrp="1"/>
          </p:cNvSpPr>
          <p:nvPr>
            <p:ph type="subTitle" idx="1"/>
          </p:nvPr>
        </p:nvSpPr>
        <p:spPr>
          <a:xfrm>
            <a:off x="182715" y="2958363"/>
            <a:ext cx="9144000" cy="2674060"/>
          </a:xfrm>
        </p:spPr>
        <p:txBody>
          <a:bodyPr>
            <a:noAutofit/>
          </a:bodyPr>
          <a:lstStyle/>
          <a:p>
            <a:pPr algn="ctr"/>
            <a:r>
              <a:rPr lang="en-US" sz="5400" b="1" dirty="0">
                <a:solidFill>
                  <a:schemeClr val="tx1"/>
                </a:solidFill>
              </a:rPr>
              <a:t>Ádám KISS</a:t>
            </a:r>
          </a:p>
          <a:p>
            <a:pPr algn="ctr"/>
            <a:r>
              <a:rPr lang="en-US" sz="5400" b="1" dirty="0">
                <a:solidFill>
                  <a:schemeClr val="tx1"/>
                </a:solidFill>
              </a:rPr>
              <a:t>Eötvös University/Budapest</a:t>
            </a:r>
          </a:p>
          <a:p>
            <a:pPr algn="ctr"/>
            <a:r>
              <a:rPr lang="en-US" sz="5400" b="1" dirty="0">
                <a:solidFill>
                  <a:schemeClr val="tx1"/>
                </a:solidFill>
              </a:rPr>
              <a:t>Department of Atomic Physics</a:t>
            </a:r>
          </a:p>
        </p:txBody>
      </p:sp>
    </p:spTree>
    <p:extLst>
      <p:ext uri="{BB962C8B-B14F-4D97-AF65-F5344CB8AC3E}">
        <p14:creationId xmlns:p14="http://schemas.microsoft.com/office/powerpoint/2010/main" val="1075051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96180B3-1236-403B-BC83-ABB47E604489}"/>
              </a:ext>
            </a:extLst>
          </p:cNvPr>
          <p:cNvSpPr>
            <a:spLocks noGrp="1"/>
          </p:cNvSpPr>
          <p:nvPr>
            <p:ph type="title"/>
          </p:nvPr>
        </p:nvSpPr>
        <p:spPr>
          <a:xfrm>
            <a:off x="176464" y="637853"/>
            <a:ext cx="10916652" cy="697652"/>
          </a:xfrm>
        </p:spPr>
        <p:txBody>
          <a:bodyPr>
            <a:normAutofit fontScale="90000"/>
          </a:bodyPr>
          <a:lstStyle/>
          <a:p>
            <a:r>
              <a:rPr lang="hu-HU" b="1" dirty="0" err="1"/>
              <a:t>Questions</a:t>
            </a:r>
            <a:r>
              <a:rPr lang="hu-HU" b="1" dirty="0"/>
              <a:t> </a:t>
            </a:r>
            <a:r>
              <a:rPr lang="hu-HU" b="1" dirty="0" err="1"/>
              <a:t>at</a:t>
            </a:r>
            <a:r>
              <a:rPr lang="hu-HU" b="1" dirty="0"/>
              <a:t> </a:t>
            </a:r>
            <a:r>
              <a:rPr lang="hu-HU" b="1" dirty="0" err="1"/>
              <a:t>establishing</a:t>
            </a:r>
            <a:r>
              <a:rPr lang="hu-HU" b="1" dirty="0"/>
              <a:t> PhD </a:t>
            </a:r>
            <a:r>
              <a:rPr lang="hu-HU" b="1" dirty="0" err="1"/>
              <a:t>schools</a:t>
            </a:r>
            <a:r>
              <a:rPr lang="hu-HU" b="1" dirty="0"/>
              <a:t>: </a:t>
            </a:r>
            <a:r>
              <a:rPr lang="hu-HU" b="1" dirty="0" err="1">
                <a:solidFill>
                  <a:srgbClr val="FF0000"/>
                </a:solidFill>
              </a:rPr>
              <a:t>each</a:t>
            </a:r>
            <a:r>
              <a:rPr lang="hu-HU" b="1" dirty="0">
                <a:solidFill>
                  <a:srgbClr val="FF0000"/>
                </a:solidFill>
              </a:rPr>
              <a:t> of </a:t>
            </a:r>
            <a:r>
              <a:rPr lang="hu-HU" b="1" dirty="0" err="1">
                <a:solidFill>
                  <a:srgbClr val="FF0000"/>
                </a:solidFill>
              </a:rPr>
              <a:t>them</a:t>
            </a:r>
            <a:r>
              <a:rPr lang="hu-HU" b="1" dirty="0">
                <a:solidFill>
                  <a:srgbClr val="FF0000"/>
                </a:solidFill>
              </a:rPr>
              <a:t> had </a:t>
            </a:r>
            <a:r>
              <a:rPr lang="hu-HU" b="1" dirty="0" err="1">
                <a:solidFill>
                  <a:srgbClr val="FF0000"/>
                </a:solidFill>
              </a:rPr>
              <a:t>to</a:t>
            </a:r>
            <a:r>
              <a:rPr lang="hu-HU" b="1" dirty="0">
                <a:solidFill>
                  <a:srgbClr val="FF0000"/>
                </a:solidFill>
              </a:rPr>
              <a:t> be </a:t>
            </a:r>
            <a:r>
              <a:rPr lang="hu-HU" b="1" dirty="0" err="1">
                <a:solidFill>
                  <a:srgbClr val="FF0000"/>
                </a:solidFill>
              </a:rPr>
              <a:t>answered</a:t>
            </a:r>
            <a:endParaRPr lang="hu-HU" b="1" dirty="0"/>
          </a:p>
        </p:txBody>
      </p:sp>
      <p:sp>
        <p:nvSpPr>
          <p:cNvPr id="3" name="Tartalom helye 2">
            <a:extLst>
              <a:ext uri="{FF2B5EF4-FFF2-40B4-BE49-F238E27FC236}">
                <a16:creationId xmlns:a16="http://schemas.microsoft.com/office/drawing/2014/main" id="{C3535088-93E8-4A75-87C7-24595BDFED21}"/>
              </a:ext>
            </a:extLst>
          </p:cNvPr>
          <p:cNvSpPr>
            <a:spLocks noGrp="1"/>
          </p:cNvSpPr>
          <p:nvPr>
            <p:ph idx="1"/>
          </p:nvPr>
        </p:nvSpPr>
        <p:spPr>
          <a:xfrm>
            <a:off x="180475" y="1515979"/>
            <a:ext cx="11802978" cy="4121885"/>
          </a:xfrm>
        </p:spPr>
        <p:txBody>
          <a:bodyPr>
            <a:normAutofit fontScale="77500" lnSpcReduction="20000"/>
          </a:bodyPr>
          <a:lstStyle/>
          <a:p>
            <a:pPr>
              <a:buFont typeface="Arial" pitchFamily="34" charset="0"/>
              <a:buChar char="•"/>
            </a:pPr>
            <a:r>
              <a:rPr lang="en-US" b="1" i="1" dirty="0">
                <a:solidFill>
                  <a:srgbClr val="006EB1"/>
                </a:solidFill>
              </a:rPr>
              <a:t>research school (workshop for something) or disciplinary schools for a broader field of science</a:t>
            </a:r>
            <a:r>
              <a:rPr lang="hu-HU" b="1" i="1" dirty="0">
                <a:solidFill>
                  <a:srgbClr val="006EB1"/>
                </a:solidFill>
              </a:rPr>
              <a:t>;</a:t>
            </a:r>
            <a:endParaRPr lang="hu-HU" b="1" dirty="0">
              <a:solidFill>
                <a:srgbClr val="006EB1"/>
              </a:solidFill>
            </a:endParaRPr>
          </a:p>
          <a:p>
            <a:pPr>
              <a:buFont typeface="Arial" pitchFamily="34" charset="0"/>
              <a:buChar char="•"/>
            </a:pPr>
            <a:r>
              <a:rPr lang="hu-HU" b="1" i="1" dirty="0" err="1">
                <a:solidFill>
                  <a:srgbClr val="006EB1"/>
                </a:solidFill>
              </a:rPr>
              <a:t>how</a:t>
            </a:r>
            <a:r>
              <a:rPr lang="hu-HU" b="1" i="1" dirty="0">
                <a:solidFill>
                  <a:srgbClr val="006EB1"/>
                </a:solidFill>
              </a:rPr>
              <a:t> </a:t>
            </a:r>
            <a:r>
              <a:rPr lang="hu-HU" b="1" i="1" dirty="0" err="1">
                <a:solidFill>
                  <a:srgbClr val="006EB1"/>
                </a:solidFill>
              </a:rPr>
              <a:t>much</a:t>
            </a:r>
            <a:r>
              <a:rPr lang="hu-HU" b="1" i="1" dirty="0">
                <a:solidFill>
                  <a:srgbClr val="006EB1"/>
                </a:solidFill>
              </a:rPr>
              <a:t> and </a:t>
            </a:r>
            <a:r>
              <a:rPr lang="en-US" b="1" i="1" dirty="0">
                <a:solidFill>
                  <a:srgbClr val="006EB1"/>
                </a:solidFill>
              </a:rPr>
              <a:t>what kind of intellectual strength should stand behind a doctoral school; </a:t>
            </a:r>
            <a:endParaRPr lang="hu-HU" b="1" dirty="0">
              <a:solidFill>
                <a:srgbClr val="006EB1"/>
              </a:solidFill>
            </a:endParaRPr>
          </a:p>
          <a:p>
            <a:pPr>
              <a:buFont typeface="Arial" pitchFamily="34" charset="0"/>
              <a:buChar char="•"/>
            </a:pPr>
            <a:r>
              <a:rPr lang="en-US" b="1" i="1" dirty="0">
                <a:solidFill>
                  <a:srgbClr val="006EB1"/>
                </a:solidFill>
              </a:rPr>
              <a:t>what should be the connection between the university coworkers and researchers from institutions</a:t>
            </a:r>
            <a:r>
              <a:rPr lang="hu-HU" b="1" i="1" dirty="0">
                <a:solidFill>
                  <a:srgbClr val="006EB1"/>
                </a:solidFill>
              </a:rPr>
              <a:t> of </a:t>
            </a:r>
            <a:r>
              <a:rPr lang="en-US" b="1" i="1" dirty="0">
                <a:solidFill>
                  <a:srgbClr val="006EB1"/>
                </a:solidFill>
              </a:rPr>
              <a:t>Academy; </a:t>
            </a:r>
            <a:endParaRPr lang="hu-HU" b="1" dirty="0">
              <a:solidFill>
                <a:srgbClr val="006EB1"/>
              </a:solidFill>
            </a:endParaRPr>
          </a:p>
          <a:p>
            <a:pPr>
              <a:buFont typeface="Arial" pitchFamily="34" charset="0"/>
              <a:buChar char="•"/>
            </a:pPr>
            <a:r>
              <a:rPr lang="en-US" b="1" i="1" dirty="0">
                <a:solidFill>
                  <a:srgbClr val="006EB1"/>
                </a:solidFill>
              </a:rPr>
              <a:t>credit system: how to gather credits from the regular courses and research work; </a:t>
            </a:r>
            <a:endParaRPr lang="hu-HU" b="1" dirty="0">
              <a:solidFill>
                <a:srgbClr val="006EB1"/>
              </a:solidFill>
            </a:endParaRPr>
          </a:p>
          <a:p>
            <a:pPr>
              <a:buFont typeface="Arial" pitchFamily="34" charset="0"/>
              <a:buChar char="•"/>
            </a:pPr>
            <a:r>
              <a:rPr lang="en-US" b="1" i="1" dirty="0">
                <a:solidFill>
                  <a:srgbClr val="006EB1"/>
                </a:solidFill>
              </a:rPr>
              <a:t>how to organize the regular courses in doctoral schools; </a:t>
            </a:r>
            <a:endParaRPr lang="hu-HU" b="1" i="1" dirty="0">
              <a:solidFill>
                <a:srgbClr val="006EB1"/>
              </a:solidFill>
            </a:endParaRPr>
          </a:p>
          <a:p>
            <a:pPr>
              <a:buFont typeface="Arial" pitchFamily="34" charset="0"/>
              <a:buChar char="•"/>
            </a:pPr>
            <a:r>
              <a:rPr lang="hu-HU" b="1" i="1" dirty="0" err="1">
                <a:solidFill>
                  <a:srgbClr val="006EB1"/>
                </a:solidFill>
              </a:rPr>
              <a:t>requirement</a:t>
            </a:r>
            <a:r>
              <a:rPr lang="hu-HU" b="1" i="1" dirty="0">
                <a:solidFill>
                  <a:srgbClr val="006EB1"/>
                </a:solidFill>
              </a:rPr>
              <a:t> of </a:t>
            </a:r>
            <a:r>
              <a:rPr lang="hu-HU" b="1" i="1" dirty="0" err="1">
                <a:solidFill>
                  <a:srgbClr val="006EB1"/>
                </a:solidFill>
              </a:rPr>
              <a:t>summarizing</a:t>
            </a:r>
            <a:r>
              <a:rPr lang="hu-HU" b="1" i="1" dirty="0">
                <a:solidFill>
                  <a:srgbClr val="006EB1"/>
                </a:solidFill>
              </a:rPr>
              <a:t> </a:t>
            </a:r>
            <a:r>
              <a:rPr lang="hu-HU" b="1" i="1" dirty="0" err="1">
                <a:solidFill>
                  <a:srgbClr val="006EB1"/>
                </a:solidFill>
              </a:rPr>
              <a:t>the</a:t>
            </a:r>
            <a:r>
              <a:rPr lang="hu-HU" b="1" i="1" dirty="0">
                <a:solidFill>
                  <a:srgbClr val="006EB1"/>
                </a:solidFill>
              </a:rPr>
              <a:t> </a:t>
            </a:r>
            <a:r>
              <a:rPr lang="hu-HU" b="1" i="1" dirty="0" err="1">
                <a:solidFill>
                  <a:srgbClr val="006EB1"/>
                </a:solidFill>
              </a:rPr>
              <a:t>reasearch</a:t>
            </a:r>
            <a:r>
              <a:rPr lang="hu-HU" b="1" i="1" dirty="0">
                <a:solidFill>
                  <a:srgbClr val="006EB1"/>
                </a:solidFill>
              </a:rPr>
              <a:t> </a:t>
            </a:r>
            <a:r>
              <a:rPr lang="hu-HU" b="1" i="1" dirty="0" err="1">
                <a:solidFill>
                  <a:srgbClr val="006EB1"/>
                </a:solidFill>
              </a:rPr>
              <a:t>in</a:t>
            </a:r>
            <a:r>
              <a:rPr lang="hu-HU" b="1" i="1" dirty="0">
                <a:solidFill>
                  <a:srgbClr val="006EB1"/>
                </a:solidFill>
              </a:rPr>
              <a:t> a PhD </a:t>
            </a:r>
            <a:r>
              <a:rPr lang="hu-HU" b="1" i="1" dirty="0" err="1">
                <a:solidFill>
                  <a:srgbClr val="006EB1"/>
                </a:solidFill>
              </a:rPr>
              <a:t>thesiswork</a:t>
            </a:r>
            <a:r>
              <a:rPr lang="hu-HU" b="1" i="1" dirty="0">
                <a:solidFill>
                  <a:srgbClr val="006EB1"/>
                </a:solidFill>
              </a:rPr>
              <a:t>;</a:t>
            </a:r>
            <a:endParaRPr lang="hu-HU" b="1" dirty="0">
              <a:solidFill>
                <a:srgbClr val="006EB1"/>
              </a:solidFill>
            </a:endParaRPr>
          </a:p>
          <a:p>
            <a:pPr>
              <a:buFont typeface="Arial" pitchFamily="34" charset="0"/>
              <a:buChar char="•"/>
            </a:pPr>
            <a:r>
              <a:rPr lang="en-US" b="1" i="1" dirty="0">
                <a:solidFill>
                  <a:srgbClr val="006EB1"/>
                </a:solidFill>
              </a:rPr>
              <a:t>what to require at the doctoral exams and how to organize the complex doctoral exams; </a:t>
            </a:r>
            <a:endParaRPr lang="hu-HU" b="1" dirty="0">
              <a:solidFill>
                <a:srgbClr val="006EB1"/>
              </a:solidFill>
            </a:endParaRPr>
          </a:p>
          <a:p>
            <a:pPr>
              <a:buFont typeface="Arial" pitchFamily="34" charset="0"/>
              <a:buChar char="•"/>
            </a:pPr>
            <a:r>
              <a:rPr lang="en-US" b="1" i="1" dirty="0">
                <a:solidFill>
                  <a:srgbClr val="006EB1"/>
                </a:solidFill>
              </a:rPr>
              <a:t>how to accept a PhD thesis; what should be the composition of a) exam committee; b) a review  committee of a PhD thesis; </a:t>
            </a:r>
            <a:r>
              <a:rPr lang="hu-HU" b="1" i="1" dirty="0">
                <a:solidFill>
                  <a:srgbClr val="006EB1"/>
                </a:solidFill>
              </a:rPr>
              <a:t> c) </a:t>
            </a:r>
            <a:r>
              <a:rPr lang="hu-HU" b="1" i="1" dirty="0" err="1">
                <a:solidFill>
                  <a:srgbClr val="006EB1"/>
                </a:solidFill>
              </a:rPr>
              <a:t>who</a:t>
            </a:r>
            <a:r>
              <a:rPr lang="hu-HU" b="1" i="1" dirty="0">
                <a:solidFill>
                  <a:srgbClr val="006EB1"/>
                </a:solidFill>
              </a:rPr>
              <a:t> </a:t>
            </a:r>
            <a:r>
              <a:rPr lang="hu-HU" b="1" i="1" dirty="0" err="1">
                <a:solidFill>
                  <a:srgbClr val="006EB1"/>
                </a:solidFill>
              </a:rPr>
              <a:t>may</a:t>
            </a:r>
            <a:r>
              <a:rPr lang="hu-HU" b="1" i="1" dirty="0">
                <a:solidFill>
                  <a:srgbClr val="006EB1"/>
                </a:solidFill>
              </a:rPr>
              <a:t> be </a:t>
            </a:r>
            <a:r>
              <a:rPr lang="hu-HU" b="1" i="1" dirty="0" err="1">
                <a:solidFill>
                  <a:srgbClr val="006EB1"/>
                </a:solidFill>
              </a:rPr>
              <a:t>the</a:t>
            </a:r>
            <a:r>
              <a:rPr lang="hu-HU" b="1" i="1" dirty="0">
                <a:solidFill>
                  <a:srgbClr val="006EB1"/>
                </a:solidFill>
              </a:rPr>
              <a:t> </a:t>
            </a:r>
            <a:r>
              <a:rPr lang="hu-HU" b="1" i="1" dirty="0" err="1">
                <a:solidFill>
                  <a:srgbClr val="006EB1"/>
                </a:solidFill>
              </a:rPr>
              <a:t>opponents</a:t>
            </a:r>
            <a:r>
              <a:rPr lang="hu-HU" b="1" i="1" dirty="0">
                <a:solidFill>
                  <a:srgbClr val="006EB1"/>
                </a:solidFill>
              </a:rPr>
              <a:t>; d)</a:t>
            </a:r>
            <a:r>
              <a:rPr lang="en-US" b="1" i="1" dirty="0">
                <a:solidFill>
                  <a:srgbClr val="006EB1"/>
                </a:solidFill>
              </a:rPr>
              <a:t>where are the required levels or </a:t>
            </a:r>
            <a:r>
              <a:rPr lang="hu-HU" b="1" i="1" dirty="0" err="1">
                <a:solidFill>
                  <a:srgbClr val="006EB1"/>
                </a:solidFill>
              </a:rPr>
              <a:t>what</a:t>
            </a:r>
            <a:r>
              <a:rPr lang="hu-HU" b="1" i="1" dirty="0">
                <a:solidFill>
                  <a:srgbClr val="006EB1"/>
                </a:solidFill>
              </a:rPr>
              <a:t> </a:t>
            </a:r>
            <a:r>
              <a:rPr lang="hu-HU" b="1" i="1" dirty="0" err="1">
                <a:solidFill>
                  <a:srgbClr val="006EB1"/>
                </a:solidFill>
              </a:rPr>
              <a:t>are</a:t>
            </a:r>
            <a:r>
              <a:rPr lang="hu-HU" b="1" i="1" dirty="0">
                <a:solidFill>
                  <a:srgbClr val="006EB1"/>
                </a:solidFill>
              </a:rPr>
              <a:t> </a:t>
            </a:r>
            <a:r>
              <a:rPr lang="hu-HU" b="1" i="1" dirty="0" err="1">
                <a:solidFill>
                  <a:srgbClr val="006EB1"/>
                </a:solidFill>
              </a:rPr>
              <a:t>the</a:t>
            </a:r>
            <a:r>
              <a:rPr lang="hu-HU" b="1" i="1" dirty="0">
                <a:solidFill>
                  <a:srgbClr val="006EB1"/>
                </a:solidFill>
              </a:rPr>
              <a:t> n</a:t>
            </a:r>
            <a:r>
              <a:rPr lang="en-US" b="1" i="1" dirty="0" err="1">
                <a:solidFill>
                  <a:srgbClr val="006EB1"/>
                </a:solidFill>
              </a:rPr>
              <a:t>otes</a:t>
            </a:r>
            <a:r>
              <a:rPr lang="en-US" b="1" i="1" dirty="0">
                <a:solidFill>
                  <a:srgbClr val="006EB1"/>
                </a:solidFill>
              </a:rPr>
              <a:t>?</a:t>
            </a:r>
            <a:endParaRPr lang="hu-HU" b="1" dirty="0">
              <a:solidFill>
                <a:srgbClr val="006EB1"/>
              </a:solidFill>
            </a:endParaRPr>
          </a:p>
          <a:p>
            <a:endParaRPr lang="hu-HU" dirty="0"/>
          </a:p>
        </p:txBody>
      </p:sp>
    </p:spTree>
    <p:extLst>
      <p:ext uri="{BB962C8B-B14F-4D97-AF65-F5344CB8AC3E}">
        <p14:creationId xmlns:p14="http://schemas.microsoft.com/office/powerpoint/2010/main" val="59171630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F2ADD1D-8A4E-472F-9C89-EAD332A6DB41}"/>
              </a:ext>
            </a:extLst>
          </p:cNvPr>
          <p:cNvSpPr>
            <a:spLocks noGrp="1"/>
          </p:cNvSpPr>
          <p:nvPr>
            <p:ph type="title"/>
          </p:nvPr>
        </p:nvSpPr>
        <p:spPr>
          <a:xfrm>
            <a:off x="585538" y="228779"/>
            <a:ext cx="7836568" cy="817968"/>
          </a:xfrm>
        </p:spPr>
        <p:txBody>
          <a:bodyPr>
            <a:normAutofit fontScale="90000"/>
          </a:bodyPr>
          <a:lstStyle/>
          <a:p>
            <a:pPr lvl="0"/>
            <a:r>
              <a:rPr lang="hu-HU" b="1" dirty="0"/>
              <a:t>c) </a:t>
            </a:r>
            <a:r>
              <a:rPr lang="en-US" b="1" dirty="0"/>
              <a:t>The title of Doctor of HAS, </a:t>
            </a:r>
            <a:r>
              <a:rPr lang="hu-HU" b="1" dirty="0" err="1"/>
              <a:t>the</a:t>
            </a:r>
            <a:r>
              <a:rPr lang="hu-HU" b="1" dirty="0"/>
              <a:t> </a:t>
            </a:r>
            <a:r>
              <a:rPr lang="hu-HU" b="1" dirty="0" err="1"/>
              <a:t>role</a:t>
            </a:r>
            <a:r>
              <a:rPr lang="hu-HU" b="1" dirty="0"/>
              <a:t> of HAS</a:t>
            </a:r>
          </a:p>
        </p:txBody>
      </p:sp>
      <p:sp>
        <p:nvSpPr>
          <p:cNvPr id="3" name="Tartalom helye 2">
            <a:extLst>
              <a:ext uri="{FF2B5EF4-FFF2-40B4-BE49-F238E27FC236}">
                <a16:creationId xmlns:a16="http://schemas.microsoft.com/office/drawing/2014/main" id="{41F3DA8C-BE98-4694-91A7-34831E8452BE}"/>
              </a:ext>
            </a:extLst>
          </p:cNvPr>
          <p:cNvSpPr>
            <a:spLocks noGrp="1"/>
          </p:cNvSpPr>
          <p:nvPr>
            <p:ph idx="1"/>
          </p:nvPr>
        </p:nvSpPr>
        <p:spPr>
          <a:xfrm>
            <a:off x="657726" y="1811549"/>
            <a:ext cx="11349789" cy="3333020"/>
          </a:xfrm>
        </p:spPr>
        <p:txBody>
          <a:bodyPr>
            <a:normAutofit lnSpcReduction="10000"/>
          </a:bodyPr>
          <a:lstStyle/>
          <a:p>
            <a:pPr>
              <a:buFont typeface="Arial" pitchFamily="34" charset="0"/>
              <a:buChar char="•"/>
            </a:pPr>
            <a:r>
              <a:rPr lang="en-US" b="1" i="1" dirty="0">
                <a:solidFill>
                  <a:srgbClr val="006EB1"/>
                </a:solidFill>
              </a:rPr>
              <a:t>Long debate about the </a:t>
            </a:r>
            <a:r>
              <a:rPr lang="en-US" b="1" i="1" dirty="0">
                <a:solidFill>
                  <a:srgbClr val="FF0000"/>
                </a:solidFill>
              </a:rPr>
              <a:t>second </a:t>
            </a:r>
            <a:r>
              <a:rPr lang="en-US" b="1" i="1" dirty="0">
                <a:solidFill>
                  <a:srgbClr val="006EB1"/>
                </a:solidFill>
              </a:rPr>
              <a:t>science </a:t>
            </a:r>
            <a:r>
              <a:rPr lang="hu-HU" b="1" i="1" dirty="0" err="1">
                <a:solidFill>
                  <a:srgbClr val="006EB1"/>
                </a:solidFill>
              </a:rPr>
              <a:t>level</a:t>
            </a:r>
            <a:r>
              <a:rPr lang="en-US" b="1" i="1" dirty="0">
                <a:solidFill>
                  <a:srgbClr val="006EB1"/>
                </a:solidFill>
              </a:rPr>
              <a:t>; result: it is not a degree, but it is a title (Doctor of HAS, </a:t>
            </a:r>
            <a:r>
              <a:rPr lang="en-US" b="1" i="1" dirty="0" err="1">
                <a:solidFill>
                  <a:srgbClr val="006EB1"/>
                </a:solidFill>
              </a:rPr>
              <a:t>DSc</a:t>
            </a:r>
            <a:r>
              <a:rPr lang="en-US" b="1" i="1" dirty="0">
                <a:solidFill>
                  <a:srgbClr val="006EB1"/>
                </a:solidFill>
              </a:rPr>
              <a:t>) with perpetuity. </a:t>
            </a:r>
            <a:endParaRPr lang="hu-HU" b="1" i="1" dirty="0">
              <a:solidFill>
                <a:srgbClr val="006EB1"/>
              </a:solidFill>
            </a:endParaRPr>
          </a:p>
          <a:p>
            <a:pPr>
              <a:buFont typeface="Arial" pitchFamily="34" charset="0"/>
              <a:buChar char="•"/>
            </a:pPr>
            <a:r>
              <a:rPr lang="en-US" b="1" i="1" dirty="0">
                <a:solidFill>
                  <a:srgbClr val="006EB1"/>
                </a:solidFill>
              </a:rPr>
              <a:t>The title is given by the HAS and the money is in the budget of HAS. </a:t>
            </a:r>
            <a:endParaRPr lang="hu-HU" b="1" i="1" dirty="0">
              <a:solidFill>
                <a:srgbClr val="006EB1"/>
              </a:solidFill>
            </a:endParaRPr>
          </a:p>
          <a:p>
            <a:pPr>
              <a:buFont typeface="Arial" pitchFamily="34" charset="0"/>
              <a:buChar char="•"/>
            </a:pPr>
            <a:r>
              <a:rPr lang="hu-HU" b="1" i="1" dirty="0">
                <a:solidFill>
                  <a:srgbClr val="006EB1"/>
                </a:solidFill>
              </a:rPr>
              <a:t>The main </a:t>
            </a:r>
            <a:r>
              <a:rPr lang="hu-HU" b="1" i="1" dirty="0" err="1">
                <a:solidFill>
                  <a:srgbClr val="006EB1"/>
                </a:solidFill>
              </a:rPr>
              <a:t>reqirements</a:t>
            </a:r>
            <a:r>
              <a:rPr lang="hu-HU" b="1" i="1" dirty="0">
                <a:solidFill>
                  <a:srgbClr val="006EB1"/>
                </a:solidFill>
              </a:rPr>
              <a:t> </a:t>
            </a:r>
            <a:r>
              <a:rPr lang="hu-HU" b="1" i="1" dirty="0" err="1">
                <a:solidFill>
                  <a:srgbClr val="006EB1"/>
                </a:solidFill>
              </a:rPr>
              <a:t>are</a:t>
            </a:r>
            <a:r>
              <a:rPr lang="hu-HU" b="1" i="1" dirty="0">
                <a:solidFill>
                  <a:srgbClr val="006EB1"/>
                </a:solidFill>
              </a:rPr>
              <a:t> </a:t>
            </a:r>
            <a:r>
              <a:rPr lang="hu-HU" b="1" i="1" dirty="0" err="1">
                <a:solidFill>
                  <a:srgbClr val="006EB1"/>
                </a:solidFill>
              </a:rPr>
              <a:t>determinded</a:t>
            </a:r>
            <a:r>
              <a:rPr lang="hu-HU" b="1" i="1" dirty="0">
                <a:solidFill>
                  <a:srgbClr val="006EB1"/>
                </a:solidFill>
              </a:rPr>
              <a:t> </a:t>
            </a:r>
            <a:r>
              <a:rPr lang="hu-HU" b="1" i="1" dirty="0" err="1">
                <a:solidFill>
                  <a:srgbClr val="006EB1"/>
                </a:solidFill>
              </a:rPr>
              <a:t>by</a:t>
            </a:r>
            <a:r>
              <a:rPr lang="hu-HU" b="1" i="1" dirty="0">
                <a:solidFill>
                  <a:srgbClr val="006EB1"/>
                </a:solidFill>
              </a:rPr>
              <a:t> </a:t>
            </a:r>
            <a:r>
              <a:rPr lang="hu-HU" b="1" i="1" dirty="0" err="1">
                <a:solidFill>
                  <a:srgbClr val="006EB1"/>
                </a:solidFill>
              </a:rPr>
              <a:t>the</a:t>
            </a:r>
            <a:r>
              <a:rPr lang="hu-HU" b="1" i="1" dirty="0">
                <a:solidFill>
                  <a:srgbClr val="006EB1"/>
                </a:solidFill>
              </a:rPr>
              <a:t> </a:t>
            </a:r>
            <a:r>
              <a:rPr lang="hu-HU" b="1" i="1" dirty="0" err="1">
                <a:solidFill>
                  <a:srgbClr val="006EB1"/>
                </a:solidFill>
              </a:rPr>
              <a:t>bodies</a:t>
            </a:r>
            <a:r>
              <a:rPr lang="hu-HU" b="1" i="1" dirty="0">
                <a:solidFill>
                  <a:srgbClr val="006EB1"/>
                </a:solidFill>
              </a:rPr>
              <a:t> of HAS.</a:t>
            </a:r>
          </a:p>
          <a:p>
            <a:pPr>
              <a:buFont typeface="Arial" pitchFamily="34" charset="0"/>
              <a:buChar char="•"/>
            </a:pPr>
            <a:r>
              <a:rPr lang="en-US" b="1" i="1" dirty="0">
                <a:solidFill>
                  <a:srgbClr val="006EB1"/>
                </a:solidFill>
              </a:rPr>
              <a:t>The main universities require the </a:t>
            </a:r>
            <a:r>
              <a:rPr lang="en-US" b="1" i="1" dirty="0" err="1">
                <a:solidFill>
                  <a:srgbClr val="006EB1"/>
                </a:solidFill>
              </a:rPr>
              <a:t>DSc</a:t>
            </a:r>
            <a:r>
              <a:rPr lang="en-US" b="1" i="1" dirty="0">
                <a:solidFill>
                  <a:srgbClr val="006EB1"/>
                </a:solidFill>
              </a:rPr>
              <a:t> for the full professorship. (It is not required by the law.)</a:t>
            </a:r>
            <a:endParaRPr lang="hu-HU" b="1" dirty="0">
              <a:solidFill>
                <a:srgbClr val="006EB1"/>
              </a:solidFill>
            </a:endParaRPr>
          </a:p>
          <a:p>
            <a:pPr>
              <a:buFont typeface="Arial" pitchFamily="34" charset="0"/>
              <a:buChar char="•"/>
            </a:pPr>
            <a:r>
              <a:rPr lang="hu-HU" b="1" i="1" dirty="0" err="1">
                <a:solidFill>
                  <a:srgbClr val="006EB1"/>
                </a:solidFill>
              </a:rPr>
              <a:t>Many</a:t>
            </a:r>
            <a:r>
              <a:rPr lang="hu-HU" b="1" i="1" dirty="0">
                <a:solidFill>
                  <a:srgbClr val="006EB1"/>
                </a:solidFill>
              </a:rPr>
              <a:t> </a:t>
            </a:r>
            <a:r>
              <a:rPr lang="hu-HU" b="1" i="1" dirty="0" err="1">
                <a:solidFill>
                  <a:srgbClr val="006EB1"/>
                </a:solidFill>
              </a:rPr>
              <a:t>have</a:t>
            </a:r>
            <a:r>
              <a:rPr lang="hu-HU" b="1" i="1" dirty="0">
                <a:solidFill>
                  <a:srgbClr val="006EB1"/>
                </a:solidFill>
              </a:rPr>
              <a:t> </a:t>
            </a:r>
            <a:r>
              <a:rPr lang="hu-HU" b="1" i="1" dirty="0" err="1">
                <a:solidFill>
                  <a:srgbClr val="006EB1"/>
                </a:solidFill>
              </a:rPr>
              <a:t>the</a:t>
            </a:r>
            <a:r>
              <a:rPr lang="hu-HU" b="1" i="1" dirty="0">
                <a:solidFill>
                  <a:srgbClr val="006EB1"/>
                </a:solidFill>
              </a:rPr>
              <a:t> </a:t>
            </a:r>
            <a:r>
              <a:rPr lang="hu-HU" b="1" i="1" dirty="0" err="1">
                <a:solidFill>
                  <a:srgbClr val="006EB1"/>
                </a:solidFill>
              </a:rPr>
              <a:t>opinion</a:t>
            </a:r>
            <a:r>
              <a:rPr lang="hu-HU" b="1" i="1" dirty="0">
                <a:solidFill>
                  <a:srgbClr val="006EB1"/>
                </a:solidFill>
              </a:rPr>
              <a:t>:</a:t>
            </a:r>
            <a:r>
              <a:rPr lang="en-US" b="1" i="1" dirty="0">
                <a:solidFill>
                  <a:srgbClr val="006EB1"/>
                </a:solidFill>
              </a:rPr>
              <a:t> the situation is a heritage of the communist area</a:t>
            </a:r>
            <a:r>
              <a:rPr lang="hu-HU" b="1" i="1" dirty="0">
                <a:solidFill>
                  <a:srgbClr val="006EB1"/>
                </a:solidFill>
              </a:rPr>
              <a:t> - </a:t>
            </a:r>
            <a:r>
              <a:rPr lang="en-US" b="1" i="1" dirty="0">
                <a:solidFill>
                  <a:srgbClr val="006EB1"/>
                </a:solidFill>
              </a:rPr>
              <a:t>everything should go to the universities. </a:t>
            </a:r>
            <a:endParaRPr lang="hu-HU" b="1" dirty="0">
              <a:solidFill>
                <a:srgbClr val="006EB1"/>
              </a:solidFill>
            </a:endParaRPr>
          </a:p>
          <a:p>
            <a:endParaRPr lang="hu-HU" sz="3200" dirty="0"/>
          </a:p>
        </p:txBody>
      </p:sp>
    </p:spTree>
    <p:extLst>
      <p:ext uri="{BB962C8B-B14F-4D97-AF65-F5344CB8AC3E}">
        <p14:creationId xmlns:p14="http://schemas.microsoft.com/office/powerpoint/2010/main" val="179169210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E7031AD-ED52-4211-80A1-37AB123D2D30}"/>
              </a:ext>
            </a:extLst>
          </p:cNvPr>
          <p:cNvSpPr>
            <a:spLocks noGrp="1"/>
          </p:cNvSpPr>
          <p:nvPr>
            <p:ph type="title"/>
          </p:nvPr>
        </p:nvSpPr>
        <p:spPr>
          <a:xfrm>
            <a:off x="657726" y="204716"/>
            <a:ext cx="11289631" cy="1156548"/>
          </a:xfrm>
        </p:spPr>
        <p:txBody>
          <a:bodyPr>
            <a:normAutofit fontScale="90000"/>
          </a:bodyPr>
          <a:lstStyle/>
          <a:p>
            <a:r>
              <a:rPr lang="hu-HU" b="1" dirty="0">
                <a:solidFill>
                  <a:schemeClr val="tx1"/>
                </a:solidFill>
              </a:rPr>
              <a:t>d) T</a:t>
            </a:r>
            <a:r>
              <a:rPr lang="en-US" b="1" dirty="0">
                <a:solidFill>
                  <a:schemeClr val="tx1"/>
                </a:solidFill>
              </a:rPr>
              <a:t>he relation of the universities and </a:t>
            </a:r>
            <a:r>
              <a:rPr lang="hu-HU" b="1" dirty="0">
                <a:solidFill>
                  <a:schemeClr val="tx1"/>
                </a:solidFill>
              </a:rPr>
              <a:t>t</a:t>
            </a:r>
            <a:r>
              <a:rPr lang="en-US" b="1" dirty="0">
                <a:solidFill>
                  <a:schemeClr val="tx1"/>
                </a:solidFill>
              </a:rPr>
              <a:t>he network of research institution</a:t>
            </a:r>
            <a:r>
              <a:rPr lang="hu-HU" b="1" dirty="0">
                <a:solidFill>
                  <a:schemeClr val="tx1"/>
                </a:solidFill>
              </a:rPr>
              <a:t>s</a:t>
            </a:r>
            <a:endParaRPr lang="hu-HU" dirty="0"/>
          </a:p>
        </p:txBody>
      </p:sp>
      <p:sp>
        <p:nvSpPr>
          <p:cNvPr id="3" name="Tartalom helye 2">
            <a:extLst>
              <a:ext uri="{FF2B5EF4-FFF2-40B4-BE49-F238E27FC236}">
                <a16:creationId xmlns:a16="http://schemas.microsoft.com/office/drawing/2014/main" id="{C509BA71-C25D-4DF4-A63A-2791829E2F0B}"/>
              </a:ext>
            </a:extLst>
          </p:cNvPr>
          <p:cNvSpPr>
            <a:spLocks noGrp="1"/>
          </p:cNvSpPr>
          <p:nvPr>
            <p:ph idx="1"/>
          </p:nvPr>
        </p:nvSpPr>
        <p:spPr>
          <a:xfrm>
            <a:off x="216568" y="1811549"/>
            <a:ext cx="11975431" cy="3333020"/>
          </a:xfrm>
        </p:spPr>
        <p:txBody>
          <a:bodyPr>
            <a:normAutofit fontScale="85000" lnSpcReduction="20000"/>
          </a:bodyPr>
          <a:lstStyle/>
          <a:p>
            <a:r>
              <a:rPr lang="hu-HU" b="1" i="1" dirty="0">
                <a:solidFill>
                  <a:srgbClr val="FF0000"/>
                </a:solidFill>
              </a:rPr>
              <a:t>T</a:t>
            </a:r>
            <a:r>
              <a:rPr lang="en-US" b="1" i="1" dirty="0">
                <a:solidFill>
                  <a:srgbClr val="FF0000"/>
                </a:solidFill>
              </a:rPr>
              <a:t>he university research, national laboratory research and international efforts in science</a:t>
            </a:r>
            <a:r>
              <a:rPr lang="hu-HU" b="1" i="1" dirty="0">
                <a:solidFill>
                  <a:srgbClr val="FF0000"/>
                </a:solidFill>
              </a:rPr>
              <a:t> </a:t>
            </a:r>
            <a:r>
              <a:rPr lang="hu-HU" b="1" i="1" dirty="0" err="1">
                <a:solidFill>
                  <a:srgbClr val="FF0000"/>
                </a:solidFill>
              </a:rPr>
              <a:t>are</a:t>
            </a:r>
            <a:r>
              <a:rPr lang="hu-HU" b="1" i="1" dirty="0">
                <a:solidFill>
                  <a:srgbClr val="FF0000"/>
                </a:solidFill>
              </a:rPr>
              <a:t> </a:t>
            </a:r>
            <a:r>
              <a:rPr lang="hu-HU" b="1" i="1" dirty="0" err="1">
                <a:solidFill>
                  <a:srgbClr val="FF0000"/>
                </a:solidFill>
              </a:rPr>
              <a:t>all</a:t>
            </a:r>
            <a:r>
              <a:rPr lang="hu-HU" b="1" i="1" dirty="0">
                <a:solidFill>
                  <a:srgbClr val="FF0000"/>
                </a:solidFill>
              </a:rPr>
              <a:t> </a:t>
            </a:r>
            <a:r>
              <a:rPr lang="hu-HU" b="1" i="1" dirty="0" err="1">
                <a:solidFill>
                  <a:srgbClr val="FF0000"/>
                </a:solidFill>
              </a:rPr>
              <a:t>justified</a:t>
            </a:r>
            <a:endParaRPr lang="hu-HU" b="1" dirty="0">
              <a:solidFill>
                <a:srgbClr val="FF0000"/>
              </a:solidFill>
            </a:endParaRPr>
          </a:p>
          <a:p>
            <a:pPr lvl="0">
              <a:buFont typeface="Arial" pitchFamily="34" charset="0"/>
              <a:buChar char="•"/>
            </a:pPr>
            <a:r>
              <a:rPr lang="en-US" b="1" i="1" dirty="0">
                <a:solidFill>
                  <a:srgbClr val="006EB1"/>
                </a:solidFill>
              </a:rPr>
              <a:t>all those research with the characteristics “several people in several years produce an important paper” is a typical task for university research (a doctor </a:t>
            </a:r>
            <a:r>
              <a:rPr lang="hu-HU" b="1" i="1" dirty="0" err="1">
                <a:solidFill>
                  <a:srgbClr val="006EB1"/>
                </a:solidFill>
              </a:rPr>
              <a:t>thesis</a:t>
            </a:r>
            <a:r>
              <a:rPr lang="hu-HU" b="1" i="1" dirty="0">
                <a:solidFill>
                  <a:srgbClr val="006EB1"/>
                </a:solidFill>
              </a:rPr>
              <a:t> </a:t>
            </a:r>
            <a:r>
              <a:rPr lang="en-US" b="1" i="1" dirty="0">
                <a:solidFill>
                  <a:srgbClr val="006EB1"/>
                </a:solidFill>
              </a:rPr>
              <a:t>in some years); the research itself is irresponsible, good for PhD school</a:t>
            </a:r>
            <a:r>
              <a:rPr lang="hu-HU" b="1" i="1" dirty="0">
                <a:solidFill>
                  <a:srgbClr val="006EB1"/>
                </a:solidFill>
              </a:rPr>
              <a:t>;</a:t>
            </a:r>
            <a:endParaRPr lang="hu-HU" b="1" dirty="0">
              <a:solidFill>
                <a:srgbClr val="006EB1"/>
              </a:solidFill>
            </a:endParaRPr>
          </a:p>
          <a:p>
            <a:pPr lvl="0">
              <a:buFont typeface="Arial" pitchFamily="34" charset="0"/>
              <a:buChar char="•"/>
            </a:pPr>
            <a:r>
              <a:rPr lang="en-US" b="1" i="1" dirty="0">
                <a:solidFill>
                  <a:srgbClr val="006EB1"/>
                </a:solidFill>
              </a:rPr>
              <a:t>there are research </a:t>
            </a:r>
            <a:r>
              <a:rPr lang="hu-HU" b="1" i="1" dirty="0" err="1">
                <a:solidFill>
                  <a:srgbClr val="006EB1"/>
                </a:solidFill>
              </a:rPr>
              <a:t>activities</a:t>
            </a:r>
            <a:r>
              <a:rPr lang="hu-HU" b="1" i="1" dirty="0">
                <a:solidFill>
                  <a:srgbClr val="006EB1"/>
                </a:solidFill>
              </a:rPr>
              <a:t>, </a:t>
            </a:r>
            <a:r>
              <a:rPr lang="en-US" b="1" i="1" dirty="0">
                <a:solidFill>
                  <a:srgbClr val="006EB1"/>
                </a:solidFill>
              </a:rPr>
              <a:t>which require the coherent and collective motion of many people for a long time, it is a responsible research. These investigations may not be conducted at universities, but in national laboratories. Such researches are e.g. reactor research or </a:t>
            </a:r>
            <a:r>
              <a:rPr lang="hu-HU" b="1" i="1" dirty="0" err="1">
                <a:solidFill>
                  <a:srgbClr val="006EB1"/>
                </a:solidFill>
              </a:rPr>
              <a:t>some</a:t>
            </a:r>
            <a:r>
              <a:rPr lang="hu-HU" b="1" i="1" dirty="0">
                <a:solidFill>
                  <a:srgbClr val="006EB1"/>
                </a:solidFill>
              </a:rPr>
              <a:t> </a:t>
            </a:r>
            <a:r>
              <a:rPr lang="en-US" b="1" i="1" dirty="0">
                <a:solidFill>
                  <a:srgbClr val="006EB1"/>
                </a:solidFill>
              </a:rPr>
              <a:t>agrarian </a:t>
            </a:r>
            <a:r>
              <a:rPr lang="hu-HU" b="1" i="1" dirty="0" err="1">
                <a:solidFill>
                  <a:srgbClr val="006EB1"/>
                </a:solidFill>
              </a:rPr>
              <a:t>investigation</a:t>
            </a:r>
            <a:r>
              <a:rPr lang="en-US" b="1" i="1" dirty="0">
                <a:solidFill>
                  <a:srgbClr val="006EB1"/>
                </a:solidFill>
              </a:rPr>
              <a:t>, or to use bigger accelerators</a:t>
            </a:r>
            <a:r>
              <a:rPr lang="hu-HU" b="1" i="1" dirty="0">
                <a:solidFill>
                  <a:srgbClr val="006EB1"/>
                </a:solidFill>
              </a:rPr>
              <a:t>;</a:t>
            </a:r>
            <a:endParaRPr lang="hu-HU" b="1" dirty="0">
              <a:solidFill>
                <a:srgbClr val="006EB1"/>
              </a:solidFill>
            </a:endParaRPr>
          </a:p>
          <a:p>
            <a:pPr lvl="0">
              <a:buFont typeface="Arial" pitchFamily="34" charset="0"/>
              <a:buChar char="•"/>
            </a:pPr>
            <a:r>
              <a:rPr lang="en-US" b="1" i="1" dirty="0">
                <a:solidFill>
                  <a:srgbClr val="006EB1"/>
                </a:solidFill>
              </a:rPr>
              <a:t>There are researches which require international unified efforts, like CERN or LIGO </a:t>
            </a:r>
            <a:r>
              <a:rPr lang="hu-HU" b="1" i="1" dirty="0">
                <a:solidFill>
                  <a:srgbClr val="006EB1"/>
                </a:solidFill>
              </a:rPr>
              <a:t>(</a:t>
            </a:r>
            <a:r>
              <a:rPr lang="hu-HU" b="1" i="1" dirty="0" err="1">
                <a:solidFill>
                  <a:srgbClr val="006EB1"/>
                </a:solidFill>
              </a:rPr>
              <a:t>Laser</a:t>
            </a:r>
            <a:r>
              <a:rPr lang="hu-HU" b="1" i="1" dirty="0">
                <a:solidFill>
                  <a:srgbClr val="006EB1"/>
                </a:solidFill>
              </a:rPr>
              <a:t> </a:t>
            </a:r>
            <a:r>
              <a:rPr lang="hu-HU" b="1" i="1" dirty="0" err="1">
                <a:solidFill>
                  <a:srgbClr val="006EB1"/>
                </a:solidFill>
              </a:rPr>
              <a:t>Interferometer</a:t>
            </a:r>
            <a:r>
              <a:rPr lang="hu-HU" b="1" i="1" dirty="0">
                <a:solidFill>
                  <a:srgbClr val="006EB1"/>
                </a:solidFill>
              </a:rPr>
              <a:t> </a:t>
            </a:r>
            <a:r>
              <a:rPr lang="hu-HU" b="1" i="1" dirty="0" err="1">
                <a:solidFill>
                  <a:srgbClr val="006EB1"/>
                </a:solidFill>
              </a:rPr>
              <a:t>Gravitational</a:t>
            </a:r>
            <a:r>
              <a:rPr lang="hu-HU" b="1" i="1" dirty="0">
                <a:solidFill>
                  <a:srgbClr val="006EB1"/>
                </a:solidFill>
              </a:rPr>
              <a:t> </a:t>
            </a:r>
            <a:r>
              <a:rPr lang="hu-HU" b="1" i="1" dirty="0" err="1">
                <a:solidFill>
                  <a:srgbClr val="006EB1"/>
                </a:solidFill>
              </a:rPr>
              <a:t>wave</a:t>
            </a:r>
            <a:r>
              <a:rPr lang="hu-HU" b="1" i="1" dirty="0">
                <a:solidFill>
                  <a:srgbClr val="006EB1"/>
                </a:solidFill>
              </a:rPr>
              <a:t> </a:t>
            </a:r>
            <a:r>
              <a:rPr lang="hu-HU" b="1" i="1" dirty="0" err="1">
                <a:solidFill>
                  <a:srgbClr val="006EB1"/>
                </a:solidFill>
              </a:rPr>
              <a:t>Observatory</a:t>
            </a:r>
            <a:r>
              <a:rPr lang="hu-HU" b="1" i="1" dirty="0">
                <a:solidFill>
                  <a:srgbClr val="006EB1"/>
                </a:solidFill>
              </a:rPr>
              <a:t>) </a:t>
            </a:r>
            <a:r>
              <a:rPr lang="en-US" b="1" i="1" dirty="0">
                <a:solidFill>
                  <a:srgbClr val="006EB1"/>
                </a:solidFill>
              </a:rPr>
              <a:t>etc.</a:t>
            </a:r>
            <a:endParaRPr lang="hu-HU" b="1" dirty="0">
              <a:solidFill>
                <a:srgbClr val="006EB1"/>
              </a:solidFill>
            </a:endParaRPr>
          </a:p>
          <a:p>
            <a:endParaRPr lang="hu-HU" dirty="0"/>
          </a:p>
        </p:txBody>
      </p:sp>
    </p:spTree>
    <p:extLst>
      <p:ext uri="{BB962C8B-B14F-4D97-AF65-F5344CB8AC3E}">
        <p14:creationId xmlns:p14="http://schemas.microsoft.com/office/powerpoint/2010/main" val="358557828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CC54C4E-D052-4D1E-BD45-C9BAC8AA80F7}"/>
              </a:ext>
            </a:extLst>
          </p:cNvPr>
          <p:cNvSpPr>
            <a:spLocks noGrp="1"/>
          </p:cNvSpPr>
          <p:nvPr>
            <p:ph type="title"/>
          </p:nvPr>
        </p:nvSpPr>
        <p:spPr>
          <a:xfrm>
            <a:off x="657726" y="204716"/>
            <a:ext cx="11534273" cy="1156548"/>
          </a:xfrm>
        </p:spPr>
        <p:txBody>
          <a:bodyPr>
            <a:normAutofit fontScale="90000"/>
          </a:bodyPr>
          <a:lstStyle/>
          <a:p>
            <a:pPr lvl="0"/>
            <a:r>
              <a:rPr lang="hu-HU" b="1" dirty="0">
                <a:solidFill>
                  <a:srgbClr val="FF0000"/>
                </a:solidFill>
              </a:rPr>
              <a:t>III. </a:t>
            </a:r>
            <a:r>
              <a:rPr lang="en-US" b="1" dirty="0">
                <a:solidFill>
                  <a:srgbClr val="FF0000"/>
                </a:solidFill>
              </a:rPr>
              <a:t>The tasks and practice of the Hungarian Accreditation Committee</a:t>
            </a:r>
            <a:endParaRPr lang="hu-HU" b="1" dirty="0">
              <a:solidFill>
                <a:srgbClr val="FF0000"/>
              </a:solidFill>
            </a:endParaRPr>
          </a:p>
        </p:txBody>
      </p:sp>
      <p:sp>
        <p:nvSpPr>
          <p:cNvPr id="3" name="Tartalom helye 2">
            <a:extLst>
              <a:ext uri="{FF2B5EF4-FFF2-40B4-BE49-F238E27FC236}">
                <a16:creationId xmlns:a16="http://schemas.microsoft.com/office/drawing/2014/main" id="{F22E2055-02EB-4AF3-B25E-CE9F117FC48E}"/>
              </a:ext>
            </a:extLst>
          </p:cNvPr>
          <p:cNvSpPr>
            <a:spLocks noGrp="1"/>
          </p:cNvSpPr>
          <p:nvPr>
            <p:ph idx="1"/>
          </p:nvPr>
        </p:nvSpPr>
        <p:spPr>
          <a:xfrm>
            <a:off x="156410" y="1545782"/>
            <a:ext cx="11879179" cy="4709567"/>
          </a:xfrm>
        </p:spPr>
        <p:txBody>
          <a:bodyPr>
            <a:noAutofit/>
          </a:bodyPr>
          <a:lstStyle/>
          <a:p>
            <a:r>
              <a:rPr lang="hu-HU" b="1" i="1" dirty="0" err="1">
                <a:solidFill>
                  <a:srgbClr val="006EB1"/>
                </a:solidFill>
              </a:rPr>
              <a:t>It</a:t>
            </a:r>
            <a:r>
              <a:rPr lang="hu-HU" b="1" i="1" dirty="0">
                <a:solidFill>
                  <a:srgbClr val="006EB1"/>
                </a:solidFill>
              </a:rPr>
              <a:t> </a:t>
            </a:r>
            <a:r>
              <a:rPr lang="hu-HU" b="1" i="1" dirty="0" err="1">
                <a:solidFill>
                  <a:srgbClr val="006EB1"/>
                </a:solidFill>
              </a:rPr>
              <a:t>plays</a:t>
            </a:r>
            <a:r>
              <a:rPr lang="hu-HU" b="1" i="1" dirty="0">
                <a:solidFill>
                  <a:srgbClr val="006EB1"/>
                </a:solidFill>
              </a:rPr>
              <a:t> a </a:t>
            </a:r>
            <a:r>
              <a:rPr lang="hu-HU" b="1" i="1" dirty="0" err="1">
                <a:solidFill>
                  <a:srgbClr val="006EB1"/>
                </a:solidFill>
              </a:rPr>
              <a:t>central</a:t>
            </a:r>
            <a:r>
              <a:rPr lang="hu-HU" b="1" i="1" dirty="0">
                <a:solidFill>
                  <a:srgbClr val="006EB1"/>
                </a:solidFill>
              </a:rPr>
              <a:t> </a:t>
            </a:r>
            <a:r>
              <a:rPr lang="hu-HU" b="1" i="1" dirty="0" err="1">
                <a:solidFill>
                  <a:srgbClr val="006EB1"/>
                </a:solidFill>
              </a:rPr>
              <a:t>role</a:t>
            </a:r>
            <a:r>
              <a:rPr lang="hu-HU" b="1" i="1" dirty="0">
                <a:solidFill>
                  <a:srgbClr val="006EB1"/>
                </a:solidFill>
              </a:rPr>
              <a:t>: t</a:t>
            </a:r>
            <a:r>
              <a:rPr lang="en-US" b="1" i="1" dirty="0">
                <a:solidFill>
                  <a:srgbClr val="006EB1"/>
                </a:solidFill>
              </a:rPr>
              <a:t>he Accreditation Committee was created with the main tasks:</a:t>
            </a:r>
            <a:endParaRPr lang="hu-HU" b="1" dirty="0">
              <a:solidFill>
                <a:srgbClr val="006EB1"/>
              </a:solidFill>
            </a:endParaRPr>
          </a:p>
          <a:p>
            <a:pPr lvl="0">
              <a:buFont typeface="Arial" pitchFamily="34" charset="0"/>
              <a:buChar char="•"/>
            </a:pPr>
            <a:r>
              <a:rPr lang="en-US" b="1" i="1" dirty="0">
                <a:solidFill>
                  <a:srgbClr val="006EB1"/>
                </a:solidFill>
              </a:rPr>
              <a:t>to establish and control the university </a:t>
            </a:r>
            <a:r>
              <a:rPr lang="hu-HU" b="1" i="1" dirty="0" err="1">
                <a:solidFill>
                  <a:srgbClr val="006EB1"/>
                </a:solidFill>
              </a:rPr>
              <a:t>degrees</a:t>
            </a:r>
            <a:r>
              <a:rPr lang="hu-HU" b="1" i="1" dirty="0">
                <a:solidFill>
                  <a:srgbClr val="006EB1"/>
                </a:solidFill>
              </a:rPr>
              <a:t> </a:t>
            </a:r>
            <a:r>
              <a:rPr lang="en-US" b="1" i="1" dirty="0">
                <a:solidFill>
                  <a:srgbClr val="006EB1"/>
                </a:solidFill>
              </a:rPr>
              <a:t>as for training aims and disciplinary content,</a:t>
            </a:r>
            <a:endParaRPr lang="hu-HU" b="1" dirty="0">
              <a:solidFill>
                <a:srgbClr val="006EB1"/>
              </a:solidFill>
            </a:endParaRPr>
          </a:p>
          <a:p>
            <a:pPr lvl="0">
              <a:buFont typeface="Arial" pitchFamily="34" charset="0"/>
              <a:buChar char="•"/>
            </a:pPr>
            <a:r>
              <a:rPr lang="en-US" b="1" i="1" dirty="0">
                <a:solidFill>
                  <a:srgbClr val="006EB1"/>
                </a:solidFill>
              </a:rPr>
              <a:t>to control the quality of the education,</a:t>
            </a:r>
            <a:endParaRPr lang="hu-HU" b="1" dirty="0">
              <a:solidFill>
                <a:srgbClr val="006EB1"/>
              </a:solidFill>
            </a:endParaRPr>
          </a:p>
          <a:p>
            <a:pPr lvl="0">
              <a:buFont typeface="Arial" pitchFamily="34" charset="0"/>
              <a:buChar char="•"/>
            </a:pPr>
            <a:r>
              <a:rPr lang="en-US" b="1" i="1" dirty="0">
                <a:solidFill>
                  <a:srgbClr val="006EB1"/>
                </a:solidFill>
              </a:rPr>
              <a:t>to approve the establishment of a doctoral school, to control the quality of the staff members of the PhD schools, continuous control on quality,</a:t>
            </a:r>
            <a:endParaRPr lang="hu-HU" b="1" dirty="0">
              <a:solidFill>
                <a:srgbClr val="006EB1"/>
              </a:solidFill>
            </a:endParaRPr>
          </a:p>
          <a:p>
            <a:pPr lvl="0">
              <a:buFont typeface="Arial" pitchFamily="34" charset="0"/>
              <a:buChar char="•"/>
            </a:pPr>
            <a:r>
              <a:rPr lang="en-US" b="1" i="1" dirty="0">
                <a:solidFill>
                  <a:srgbClr val="006EB1"/>
                </a:solidFill>
              </a:rPr>
              <a:t>to accredit the institutions of higher education</a:t>
            </a:r>
            <a:r>
              <a:rPr lang="hu-HU" b="1" i="1" dirty="0">
                <a:solidFill>
                  <a:srgbClr val="006EB1"/>
                </a:solidFill>
              </a:rPr>
              <a:t>,</a:t>
            </a:r>
          </a:p>
          <a:p>
            <a:pPr lvl="0">
              <a:buFont typeface="Arial" pitchFamily="34" charset="0"/>
              <a:buChar char="•"/>
            </a:pPr>
            <a:r>
              <a:rPr lang="hu-HU" b="1" i="1" dirty="0">
                <a:solidFill>
                  <a:srgbClr val="006EB1"/>
                </a:solidFill>
              </a:rPr>
              <a:t> </a:t>
            </a:r>
            <a:r>
              <a:rPr lang="hu-HU" b="1" i="1" dirty="0" err="1">
                <a:solidFill>
                  <a:srgbClr val="006EB1"/>
                </a:solidFill>
              </a:rPr>
              <a:t>opinion</a:t>
            </a:r>
            <a:r>
              <a:rPr lang="hu-HU" b="1" i="1" dirty="0">
                <a:solidFill>
                  <a:srgbClr val="006EB1"/>
                </a:solidFill>
              </a:rPr>
              <a:t> </a:t>
            </a:r>
            <a:r>
              <a:rPr lang="hu-HU" b="1" i="1" dirty="0" err="1">
                <a:solidFill>
                  <a:srgbClr val="006EB1"/>
                </a:solidFill>
              </a:rPr>
              <a:t>about</a:t>
            </a:r>
            <a:r>
              <a:rPr lang="hu-HU" b="1" i="1" dirty="0">
                <a:solidFill>
                  <a:srgbClr val="006EB1"/>
                </a:solidFill>
              </a:rPr>
              <a:t> </a:t>
            </a:r>
            <a:r>
              <a:rPr lang="hu-HU" b="1" i="1" dirty="0" err="1">
                <a:solidFill>
                  <a:srgbClr val="006EB1"/>
                </a:solidFill>
              </a:rPr>
              <a:t>the</a:t>
            </a:r>
            <a:r>
              <a:rPr lang="hu-HU" b="1" i="1" dirty="0">
                <a:solidFill>
                  <a:srgbClr val="006EB1"/>
                </a:solidFill>
              </a:rPr>
              <a:t> </a:t>
            </a:r>
            <a:r>
              <a:rPr lang="hu-HU" b="1" i="1" dirty="0" err="1">
                <a:solidFill>
                  <a:srgbClr val="006EB1"/>
                </a:solidFill>
              </a:rPr>
              <a:t>appointment</a:t>
            </a:r>
            <a:r>
              <a:rPr lang="hu-HU" b="1" i="1" dirty="0">
                <a:solidFill>
                  <a:srgbClr val="006EB1"/>
                </a:solidFill>
              </a:rPr>
              <a:t> </a:t>
            </a:r>
            <a:r>
              <a:rPr lang="hu-HU" b="1" i="1" dirty="0" err="1">
                <a:solidFill>
                  <a:srgbClr val="006EB1"/>
                </a:solidFill>
              </a:rPr>
              <a:t>to</a:t>
            </a:r>
            <a:r>
              <a:rPr lang="hu-HU" b="1" i="1" dirty="0">
                <a:solidFill>
                  <a:srgbClr val="006EB1"/>
                </a:solidFill>
              </a:rPr>
              <a:t> </a:t>
            </a:r>
            <a:r>
              <a:rPr lang="hu-HU" b="1" i="1" dirty="0" err="1">
                <a:solidFill>
                  <a:srgbClr val="006EB1"/>
                </a:solidFill>
              </a:rPr>
              <a:t>full</a:t>
            </a:r>
            <a:r>
              <a:rPr lang="hu-HU" b="1" i="1" dirty="0">
                <a:solidFill>
                  <a:srgbClr val="006EB1"/>
                </a:solidFill>
              </a:rPr>
              <a:t> professor.</a:t>
            </a:r>
            <a:endParaRPr lang="hu-HU" b="1" dirty="0">
              <a:solidFill>
                <a:srgbClr val="006EB1"/>
              </a:solidFill>
            </a:endParaRPr>
          </a:p>
        </p:txBody>
      </p:sp>
    </p:spTree>
    <p:extLst>
      <p:ext uri="{BB962C8B-B14F-4D97-AF65-F5344CB8AC3E}">
        <p14:creationId xmlns:p14="http://schemas.microsoft.com/office/powerpoint/2010/main" val="2010842903"/>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72DD720D-A52F-4C6A-A84A-6573DC0B1513}"/>
              </a:ext>
            </a:extLst>
          </p:cNvPr>
          <p:cNvSpPr>
            <a:spLocks noGrp="1"/>
          </p:cNvSpPr>
          <p:nvPr>
            <p:ph idx="1"/>
          </p:nvPr>
        </p:nvSpPr>
        <p:spPr>
          <a:xfrm>
            <a:off x="621632" y="1203158"/>
            <a:ext cx="10832432" cy="4362516"/>
          </a:xfrm>
        </p:spPr>
        <p:txBody>
          <a:bodyPr>
            <a:normAutofit fontScale="92500" lnSpcReduction="20000"/>
          </a:bodyPr>
          <a:lstStyle/>
          <a:p>
            <a:pPr lvl="0"/>
            <a:r>
              <a:rPr lang="hu-HU" sz="3200" b="1" dirty="0"/>
              <a:t>a) </a:t>
            </a:r>
            <a:r>
              <a:rPr lang="en-US" sz="3200" b="1" dirty="0"/>
              <a:t>The rights of the Accreditation Committee</a:t>
            </a:r>
            <a:endParaRPr lang="hu-HU" sz="3200" b="1" dirty="0"/>
          </a:p>
          <a:p>
            <a:r>
              <a:rPr lang="en-US" b="1" i="1" dirty="0">
                <a:solidFill>
                  <a:srgbClr val="006EB1"/>
                </a:solidFill>
              </a:rPr>
              <a:t>It has a right to supervise regularly the quality of (almost) all aspects of university life. Among many other rights, to </a:t>
            </a:r>
            <a:r>
              <a:rPr lang="hu-HU" b="1" i="1" dirty="0" err="1">
                <a:solidFill>
                  <a:srgbClr val="006EB1"/>
                </a:solidFill>
              </a:rPr>
              <a:t>establish</a:t>
            </a:r>
            <a:r>
              <a:rPr lang="hu-HU" b="1" i="1" dirty="0">
                <a:solidFill>
                  <a:srgbClr val="006EB1"/>
                </a:solidFill>
              </a:rPr>
              <a:t> </a:t>
            </a:r>
            <a:r>
              <a:rPr lang="hu-HU" b="1" i="1" dirty="0" err="1">
                <a:solidFill>
                  <a:srgbClr val="006EB1"/>
                </a:solidFill>
              </a:rPr>
              <a:t>or</a:t>
            </a:r>
            <a:r>
              <a:rPr lang="hu-HU" b="1" i="1" dirty="0">
                <a:solidFill>
                  <a:srgbClr val="006EB1"/>
                </a:solidFill>
              </a:rPr>
              <a:t> </a:t>
            </a:r>
            <a:r>
              <a:rPr lang="en-US" b="1" i="1" dirty="0">
                <a:solidFill>
                  <a:srgbClr val="006EB1"/>
                </a:solidFill>
              </a:rPr>
              <a:t>stop PhD schools, education in the schools or disciplines. </a:t>
            </a:r>
            <a:endParaRPr lang="hu-HU" b="1" dirty="0">
              <a:solidFill>
                <a:srgbClr val="006EB1"/>
              </a:solidFill>
            </a:endParaRPr>
          </a:p>
          <a:p>
            <a:pPr lvl="0"/>
            <a:r>
              <a:rPr lang="hu-HU" sz="3200" b="1" dirty="0"/>
              <a:t>b) </a:t>
            </a:r>
            <a:r>
              <a:rPr lang="en-US" sz="3200" b="1" dirty="0"/>
              <a:t>The build-up of the Accreditation Committee</a:t>
            </a:r>
            <a:endParaRPr lang="hu-HU" sz="3200" b="1" dirty="0"/>
          </a:p>
          <a:p>
            <a:r>
              <a:rPr lang="en-US" b="1" i="1" dirty="0">
                <a:solidFill>
                  <a:srgbClr val="006EB1"/>
                </a:solidFill>
              </a:rPr>
              <a:t>The president is appointed by the prime minister. It has </a:t>
            </a:r>
            <a:r>
              <a:rPr lang="hu-HU" b="1" i="1" dirty="0">
                <a:solidFill>
                  <a:srgbClr val="006EB1"/>
                </a:solidFill>
              </a:rPr>
              <a:t>a </a:t>
            </a:r>
            <a:r>
              <a:rPr lang="en-US" b="1" i="1" dirty="0">
                <a:solidFill>
                  <a:srgbClr val="006EB1"/>
                </a:solidFill>
              </a:rPr>
              <a:t>plenum, which has the right to decide all questions. There are several expert’s committee</a:t>
            </a:r>
            <a:r>
              <a:rPr lang="hu-HU" b="1" i="1" dirty="0">
                <a:solidFill>
                  <a:srgbClr val="006EB1"/>
                </a:solidFill>
              </a:rPr>
              <a:t>s</a:t>
            </a:r>
            <a:r>
              <a:rPr lang="en-US" b="1" i="1" dirty="0">
                <a:solidFill>
                  <a:srgbClr val="006EB1"/>
                </a:solidFill>
              </a:rPr>
              <a:t>, which discuss the problems close to their disciplines.</a:t>
            </a:r>
            <a:endParaRPr lang="hu-HU" b="1" dirty="0">
              <a:solidFill>
                <a:srgbClr val="006EB1"/>
              </a:solidFill>
            </a:endParaRPr>
          </a:p>
          <a:p>
            <a:pPr lvl="0"/>
            <a:r>
              <a:rPr lang="hu-HU" sz="3200" b="1" dirty="0"/>
              <a:t>c)</a:t>
            </a:r>
            <a:r>
              <a:rPr lang="en-US" sz="3200" b="1" dirty="0"/>
              <a:t>The practice of the AC</a:t>
            </a:r>
            <a:endParaRPr lang="hu-HU" sz="3200" b="1" dirty="0"/>
          </a:p>
          <a:p>
            <a:r>
              <a:rPr lang="en-US" b="1" i="1" dirty="0">
                <a:solidFill>
                  <a:srgbClr val="006EB1"/>
                </a:solidFill>
              </a:rPr>
              <a:t>The budget of AC is not in the budget of Ministry for education, which ensures independency. It is true that there are many unsatisfying moments in their activities.</a:t>
            </a:r>
            <a:endParaRPr lang="hu-HU" b="1" i="1" dirty="0">
              <a:solidFill>
                <a:srgbClr val="006EB1"/>
              </a:solidFill>
            </a:endParaRPr>
          </a:p>
          <a:p>
            <a:endParaRPr lang="hu-HU" dirty="0"/>
          </a:p>
        </p:txBody>
      </p:sp>
    </p:spTree>
    <p:extLst>
      <p:ext uri="{BB962C8B-B14F-4D97-AF65-F5344CB8AC3E}">
        <p14:creationId xmlns:p14="http://schemas.microsoft.com/office/powerpoint/2010/main" val="278566968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96180B3-1236-403B-BC83-ABB47E604489}"/>
              </a:ext>
            </a:extLst>
          </p:cNvPr>
          <p:cNvSpPr>
            <a:spLocks noGrp="1"/>
          </p:cNvSpPr>
          <p:nvPr>
            <p:ph type="title"/>
          </p:nvPr>
        </p:nvSpPr>
        <p:spPr>
          <a:xfrm>
            <a:off x="657726" y="204716"/>
            <a:ext cx="11534273" cy="1156548"/>
          </a:xfrm>
        </p:spPr>
        <p:txBody>
          <a:bodyPr>
            <a:normAutofit fontScale="90000"/>
          </a:bodyPr>
          <a:lstStyle/>
          <a:p>
            <a:pPr lvl="0"/>
            <a:r>
              <a:rPr lang="hu-HU" b="1" dirty="0">
                <a:solidFill>
                  <a:srgbClr val="FF0000"/>
                </a:solidFill>
              </a:rPr>
              <a:t>IV. </a:t>
            </a:r>
            <a:r>
              <a:rPr lang="en-US" b="1" dirty="0">
                <a:solidFill>
                  <a:srgbClr val="FF0000"/>
                </a:solidFill>
              </a:rPr>
              <a:t>The overview of the university-based doctoral school system</a:t>
            </a:r>
            <a:r>
              <a:rPr lang="hu-HU" b="1" dirty="0">
                <a:solidFill>
                  <a:srgbClr val="FF0000"/>
                </a:solidFill>
              </a:rPr>
              <a:t/>
            </a:r>
            <a:br>
              <a:rPr lang="hu-HU" b="1" dirty="0">
                <a:solidFill>
                  <a:srgbClr val="FF0000"/>
                </a:solidFill>
              </a:rPr>
            </a:br>
            <a:r>
              <a:rPr lang="hu-HU" b="1" dirty="0">
                <a:solidFill>
                  <a:srgbClr val="FF0000"/>
                </a:solidFill>
              </a:rPr>
              <a:t>a) </a:t>
            </a:r>
            <a:r>
              <a:rPr lang="en-US" b="1" dirty="0">
                <a:solidFill>
                  <a:srgbClr val="FF0000"/>
                </a:solidFill>
              </a:rPr>
              <a:t>The results and achievements of the system</a:t>
            </a:r>
            <a:endParaRPr lang="hu-HU" b="1" dirty="0">
              <a:solidFill>
                <a:srgbClr val="FF0000"/>
              </a:solidFill>
            </a:endParaRPr>
          </a:p>
        </p:txBody>
      </p:sp>
      <p:sp>
        <p:nvSpPr>
          <p:cNvPr id="3" name="Tartalom helye 2">
            <a:extLst>
              <a:ext uri="{FF2B5EF4-FFF2-40B4-BE49-F238E27FC236}">
                <a16:creationId xmlns:a16="http://schemas.microsoft.com/office/drawing/2014/main" id="{C3535088-93E8-4A75-87C7-24595BDFED21}"/>
              </a:ext>
            </a:extLst>
          </p:cNvPr>
          <p:cNvSpPr>
            <a:spLocks noGrp="1"/>
          </p:cNvSpPr>
          <p:nvPr>
            <p:ph idx="1"/>
          </p:nvPr>
        </p:nvSpPr>
        <p:spPr>
          <a:xfrm>
            <a:off x="212557" y="1739820"/>
            <a:ext cx="11766885" cy="4204242"/>
          </a:xfrm>
        </p:spPr>
        <p:txBody>
          <a:bodyPr>
            <a:normAutofit fontScale="70000" lnSpcReduction="20000"/>
          </a:bodyPr>
          <a:lstStyle/>
          <a:p>
            <a:pPr>
              <a:buFont typeface="Arial" pitchFamily="34" charset="0"/>
              <a:buChar char="•"/>
            </a:pPr>
            <a:r>
              <a:rPr lang="en-US" b="1" i="1" dirty="0">
                <a:solidFill>
                  <a:srgbClr val="006EB1"/>
                </a:solidFill>
              </a:rPr>
              <a:t>The system has proved to be appropriate for education of scientists. Many </a:t>
            </a:r>
            <a:r>
              <a:rPr lang="hu-HU" b="1" i="1" dirty="0" err="1">
                <a:solidFill>
                  <a:srgbClr val="006EB1"/>
                </a:solidFill>
              </a:rPr>
              <a:t>scientists</a:t>
            </a:r>
            <a:r>
              <a:rPr lang="hu-HU" b="1" i="1" dirty="0">
                <a:solidFill>
                  <a:srgbClr val="006EB1"/>
                </a:solidFill>
              </a:rPr>
              <a:t> </a:t>
            </a:r>
            <a:r>
              <a:rPr lang="en-US" b="1" i="1" dirty="0">
                <a:solidFill>
                  <a:srgbClr val="006EB1"/>
                </a:solidFill>
              </a:rPr>
              <a:t>got their degree via this procedure.</a:t>
            </a:r>
            <a:endParaRPr lang="hu-HU" b="1" dirty="0">
              <a:solidFill>
                <a:srgbClr val="006EB1"/>
              </a:solidFill>
            </a:endParaRPr>
          </a:p>
          <a:p>
            <a:pPr>
              <a:buFont typeface="Arial" pitchFamily="34" charset="0"/>
              <a:buChar char="•"/>
            </a:pPr>
            <a:r>
              <a:rPr lang="en-US" b="1" i="1" dirty="0">
                <a:solidFill>
                  <a:srgbClr val="006EB1"/>
                </a:solidFill>
              </a:rPr>
              <a:t>The regular PhD training can be state financed or private financed. The PhD scholarship was originally for three years. This time length is in most cases not long enough to get the degree, the average is about 4,5 years. </a:t>
            </a:r>
            <a:endParaRPr lang="hu-HU" b="1" i="1" dirty="0">
              <a:solidFill>
                <a:srgbClr val="006EB1"/>
              </a:solidFill>
            </a:endParaRPr>
          </a:p>
          <a:p>
            <a:pPr>
              <a:buFont typeface="Arial" pitchFamily="34" charset="0"/>
              <a:buChar char="•"/>
            </a:pPr>
            <a:r>
              <a:rPr lang="en-US" b="1" i="1" dirty="0">
                <a:solidFill>
                  <a:srgbClr val="006EB1"/>
                </a:solidFill>
              </a:rPr>
              <a:t>Less than half of the students get the degree. </a:t>
            </a:r>
            <a:r>
              <a:rPr lang="en-US" b="1" i="1" dirty="0" err="1">
                <a:solidFill>
                  <a:srgbClr val="006EB1"/>
                </a:solidFill>
              </a:rPr>
              <a:t>Wh</a:t>
            </a:r>
            <a:r>
              <a:rPr lang="hu-HU" b="1" i="1" dirty="0">
                <a:solidFill>
                  <a:srgbClr val="006EB1"/>
                </a:solidFill>
              </a:rPr>
              <a:t>ere </a:t>
            </a:r>
            <a:r>
              <a:rPr lang="hu-HU" b="1" i="1" dirty="0" err="1">
                <a:solidFill>
                  <a:srgbClr val="006EB1"/>
                </a:solidFill>
              </a:rPr>
              <a:t>are</a:t>
            </a:r>
            <a:r>
              <a:rPr lang="hu-HU" b="1" i="1" dirty="0">
                <a:solidFill>
                  <a:srgbClr val="006EB1"/>
                </a:solidFill>
              </a:rPr>
              <a:t> </a:t>
            </a:r>
            <a:r>
              <a:rPr lang="hu-HU" b="1" i="1" dirty="0" err="1">
                <a:solidFill>
                  <a:srgbClr val="006EB1"/>
                </a:solidFill>
              </a:rPr>
              <a:t>the</a:t>
            </a:r>
            <a:r>
              <a:rPr lang="hu-HU" b="1" i="1" dirty="0">
                <a:solidFill>
                  <a:srgbClr val="006EB1"/>
                </a:solidFill>
              </a:rPr>
              <a:t> </a:t>
            </a:r>
            <a:r>
              <a:rPr lang="hu-HU" b="1" i="1" dirty="0" err="1">
                <a:solidFill>
                  <a:srgbClr val="006EB1"/>
                </a:solidFill>
              </a:rPr>
              <a:t>others</a:t>
            </a:r>
            <a:r>
              <a:rPr lang="hu-HU" b="1" i="1" dirty="0">
                <a:solidFill>
                  <a:srgbClr val="006EB1"/>
                </a:solidFill>
              </a:rPr>
              <a:t>? </a:t>
            </a:r>
            <a:r>
              <a:rPr lang="hu-HU" b="1" i="1" dirty="0" err="1">
                <a:solidFill>
                  <a:srgbClr val="006EB1"/>
                </a:solidFill>
              </a:rPr>
              <a:t>What</a:t>
            </a:r>
            <a:r>
              <a:rPr lang="hu-HU" b="1" i="1" dirty="0">
                <a:solidFill>
                  <a:srgbClr val="006EB1"/>
                </a:solidFill>
              </a:rPr>
              <a:t> </a:t>
            </a:r>
            <a:r>
              <a:rPr lang="hu-HU" b="1" i="1" dirty="0" err="1">
                <a:solidFill>
                  <a:srgbClr val="006EB1"/>
                </a:solidFill>
              </a:rPr>
              <a:t>can</a:t>
            </a:r>
            <a:r>
              <a:rPr lang="hu-HU" b="1" i="1" dirty="0">
                <a:solidFill>
                  <a:srgbClr val="006EB1"/>
                </a:solidFill>
              </a:rPr>
              <a:t> </a:t>
            </a:r>
            <a:r>
              <a:rPr lang="hu-HU" b="1" i="1" dirty="0" err="1">
                <a:solidFill>
                  <a:srgbClr val="006EB1"/>
                </a:solidFill>
              </a:rPr>
              <a:t>we</a:t>
            </a:r>
            <a:r>
              <a:rPr lang="hu-HU" b="1" i="1" dirty="0">
                <a:solidFill>
                  <a:srgbClr val="006EB1"/>
                </a:solidFill>
              </a:rPr>
              <a:t> </a:t>
            </a:r>
            <a:r>
              <a:rPr lang="hu-HU" b="1" i="1" dirty="0" err="1">
                <a:solidFill>
                  <a:srgbClr val="006EB1"/>
                </a:solidFill>
              </a:rPr>
              <a:t>do</a:t>
            </a:r>
            <a:r>
              <a:rPr lang="hu-HU" b="1" i="1" dirty="0">
                <a:solidFill>
                  <a:srgbClr val="006EB1"/>
                </a:solidFill>
              </a:rPr>
              <a:t> </a:t>
            </a:r>
            <a:r>
              <a:rPr lang="hu-HU" b="1" i="1" dirty="0" err="1">
                <a:solidFill>
                  <a:srgbClr val="006EB1"/>
                </a:solidFill>
              </a:rPr>
              <a:t>for</a:t>
            </a:r>
            <a:r>
              <a:rPr lang="hu-HU" b="1" i="1" dirty="0">
                <a:solidFill>
                  <a:srgbClr val="006EB1"/>
                </a:solidFill>
              </a:rPr>
              <a:t> </a:t>
            </a:r>
            <a:r>
              <a:rPr lang="hu-HU" b="1" i="1" dirty="0" err="1">
                <a:solidFill>
                  <a:srgbClr val="006EB1"/>
                </a:solidFill>
              </a:rPr>
              <a:t>them</a:t>
            </a:r>
            <a:r>
              <a:rPr lang="hu-HU" b="1" i="1" dirty="0">
                <a:solidFill>
                  <a:srgbClr val="006EB1"/>
                </a:solidFill>
              </a:rPr>
              <a:t>?</a:t>
            </a:r>
            <a:endParaRPr lang="hu-HU" b="1" dirty="0">
              <a:solidFill>
                <a:srgbClr val="006EB1"/>
              </a:solidFill>
            </a:endParaRPr>
          </a:p>
          <a:p>
            <a:pPr>
              <a:buFont typeface="Arial" pitchFamily="34" charset="0"/>
              <a:buChar char="•"/>
            </a:pPr>
            <a:r>
              <a:rPr lang="en-US" b="1" i="1" dirty="0">
                <a:solidFill>
                  <a:srgbClr val="006EB1"/>
                </a:solidFill>
              </a:rPr>
              <a:t>Two years ago </a:t>
            </a:r>
            <a:r>
              <a:rPr lang="hu-HU" b="1" i="1" dirty="0">
                <a:solidFill>
                  <a:srgbClr val="006EB1"/>
                </a:solidFill>
              </a:rPr>
              <a:t>(2017)  </a:t>
            </a:r>
            <a:r>
              <a:rPr lang="hu-HU" b="1" i="1" dirty="0" err="1">
                <a:solidFill>
                  <a:srgbClr val="006EB1"/>
                </a:solidFill>
              </a:rPr>
              <a:t>the</a:t>
            </a:r>
            <a:r>
              <a:rPr lang="hu-HU" b="1" i="1" dirty="0">
                <a:solidFill>
                  <a:srgbClr val="006EB1"/>
                </a:solidFill>
              </a:rPr>
              <a:t> </a:t>
            </a:r>
            <a:r>
              <a:rPr lang="hu-HU" b="1" i="1" dirty="0" err="1">
                <a:solidFill>
                  <a:srgbClr val="006EB1"/>
                </a:solidFill>
              </a:rPr>
              <a:t>scholarship</a:t>
            </a:r>
            <a:r>
              <a:rPr lang="hu-HU" b="1" i="1" dirty="0">
                <a:solidFill>
                  <a:srgbClr val="006EB1"/>
                </a:solidFill>
              </a:rPr>
              <a:t> </a:t>
            </a:r>
            <a:r>
              <a:rPr lang="en-US" b="1" i="1" dirty="0">
                <a:solidFill>
                  <a:srgbClr val="006EB1"/>
                </a:solidFill>
              </a:rPr>
              <a:t>became 2+2 years with a general </a:t>
            </a:r>
            <a:r>
              <a:rPr lang="hu-HU" b="1" i="1" dirty="0" err="1">
                <a:solidFill>
                  <a:srgbClr val="006EB1"/>
                </a:solidFill>
              </a:rPr>
              <a:t>control</a:t>
            </a:r>
            <a:r>
              <a:rPr lang="hu-HU" b="1" i="1" dirty="0">
                <a:solidFill>
                  <a:srgbClr val="006EB1"/>
                </a:solidFill>
              </a:rPr>
              <a:t> </a:t>
            </a:r>
            <a:r>
              <a:rPr lang="en-US" b="1" i="1" dirty="0">
                <a:solidFill>
                  <a:srgbClr val="006EB1"/>
                </a:solidFill>
              </a:rPr>
              <a:t>after 2 years.</a:t>
            </a:r>
            <a:endParaRPr lang="hu-HU" b="1" dirty="0">
              <a:solidFill>
                <a:srgbClr val="006EB1"/>
              </a:solidFill>
            </a:endParaRPr>
          </a:p>
          <a:p>
            <a:pPr>
              <a:buFont typeface="Arial" pitchFamily="34" charset="0"/>
              <a:buChar char="•"/>
            </a:pPr>
            <a:r>
              <a:rPr lang="en-US" b="1" i="1" dirty="0">
                <a:solidFill>
                  <a:srgbClr val="006EB1"/>
                </a:solidFill>
              </a:rPr>
              <a:t>How to integrate graduate students into the university education? It is not clear.</a:t>
            </a:r>
            <a:endParaRPr lang="hu-HU" b="1" dirty="0">
              <a:solidFill>
                <a:srgbClr val="006EB1"/>
              </a:solidFill>
            </a:endParaRPr>
          </a:p>
          <a:p>
            <a:pPr>
              <a:buFont typeface="Arial" pitchFamily="34" charset="0"/>
              <a:buChar char="•"/>
            </a:pPr>
            <a:r>
              <a:rPr lang="en-US" b="1" i="1" dirty="0">
                <a:solidFill>
                  <a:srgbClr val="006EB1"/>
                </a:solidFill>
              </a:rPr>
              <a:t>Sometime there is the question: can the PhD training be shorter? No, it is not recommended.</a:t>
            </a:r>
            <a:endParaRPr lang="hu-HU" b="1" dirty="0">
              <a:solidFill>
                <a:srgbClr val="006EB1"/>
              </a:solidFill>
            </a:endParaRPr>
          </a:p>
          <a:p>
            <a:pPr>
              <a:buFont typeface="Arial" pitchFamily="34" charset="0"/>
              <a:buChar char="•"/>
            </a:pPr>
            <a:r>
              <a:rPr lang="en-US" b="1" i="1" dirty="0">
                <a:solidFill>
                  <a:srgbClr val="006EB1"/>
                </a:solidFill>
              </a:rPr>
              <a:t>How to establish a real </a:t>
            </a:r>
            <a:r>
              <a:rPr lang="hu-HU" b="1" i="1" dirty="0" err="1">
                <a:solidFill>
                  <a:srgbClr val="006EB1"/>
                </a:solidFill>
              </a:rPr>
              <a:t>social</a:t>
            </a:r>
            <a:r>
              <a:rPr lang="en-US" b="1" i="1" dirty="0">
                <a:solidFill>
                  <a:srgbClr val="006EB1"/>
                </a:solidFill>
              </a:rPr>
              <a:t> life of the graduate students of the same school? </a:t>
            </a:r>
            <a:endParaRPr lang="hu-HU" b="1" i="1" dirty="0">
              <a:solidFill>
                <a:srgbClr val="006EB1"/>
              </a:solidFill>
            </a:endParaRPr>
          </a:p>
          <a:p>
            <a:pPr>
              <a:buFont typeface="Arial" pitchFamily="34" charset="0"/>
              <a:buChar char="•"/>
            </a:pPr>
            <a:r>
              <a:rPr lang="en-US" b="1" i="1" dirty="0">
                <a:solidFill>
                  <a:srgbClr val="006EB1"/>
                </a:solidFill>
              </a:rPr>
              <a:t>How to guarantee that the courses are real courses and not a discussion of the professor with one or two students?</a:t>
            </a:r>
            <a:endParaRPr lang="hu-HU" dirty="0"/>
          </a:p>
        </p:txBody>
      </p:sp>
    </p:spTree>
    <p:extLst>
      <p:ext uri="{BB962C8B-B14F-4D97-AF65-F5344CB8AC3E}">
        <p14:creationId xmlns:p14="http://schemas.microsoft.com/office/powerpoint/2010/main" val="59171630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41F3DA8C-BE98-4694-91A7-34831E8452BE}"/>
              </a:ext>
            </a:extLst>
          </p:cNvPr>
          <p:cNvSpPr>
            <a:spLocks noGrp="1"/>
          </p:cNvSpPr>
          <p:nvPr>
            <p:ph idx="1"/>
          </p:nvPr>
        </p:nvSpPr>
        <p:spPr>
          <a:xfrm>
            <a:off x="256674" y="1082847"/>
            <a:ext cx="11935326" cy="3953442"/>
          </a:xfrm>
        </p:spPr>
        <p:txBody>
          <a:bodyPr>
            <a:normAutofit fontScale="70000" lnSpcReduction="20000"/>
          </a:bodyPr>
          <a:lstStyle/>
          <a:p>
            <a:pPr lvl="0"/>
            <a:r>
              <a:rPr lang="hu-HU" sz="3600" b="1" dirty="0">
                <a:solidFill>
                  <a:srgbClr val="FF0000"/>
                </a:solidFill>
              </a:rPr>
              <a:t>b) </a:t>
            </a:r>
            <a:r>
              <a:rPr lang="en-US" sz="3600" b="1" dirty="0">
                <a:solidFill>
                  <a:srgbClr val="FF0000"/>
                </a:solidFill>
              </a:rPr>
              <a:t>Operational differences of the function of the graduate schools at different universities</a:t>
            </a:r>
            <a:endParaRPr lang="hu-HU" sz="3600" b="1" dirty="0">
              <a:solidFill>
                <a:srgbClr val="FF0000"/>
              </a:solidFill>
            </a:endParaRPr>
          </a:p>
          <a:p>
            <a:pPr>
              <a:buFont typeface="Arial" pitchFamily="34" charset="0"/>
              <a:buChar char="•"/>
            </a:pPr>
            <a:r>
              <a:rPr lang="en-US" b="1" i="1" dirty="0">
                <a:solidFill>
                  <a:srgbClr val="006EB1"/>
                </a:solidFill>
              </a:rPr>
              <a:t>The universities in Hungary are very different from each other. Many different doctoral schools were established. </a:t>
            </a:r>
            <a:endParaRPr lang="hu-HU" b="1" i="1" dirty="0">
              <a:solidFill>
                <a:srgbClr val="006EB1"/>
              </a:solidFill>
            </a:endParaRPr>
          </a:p>
          <a:p>
            <a:pPr>
              <a:buFont typeface="Arial" pitchFamily="34" charset="0"/>
              <a:buChar char="•"/>
            </a:pPr>
            <a:r>
              <a:rPr lang="en-US" b="1" i="1" dirty="0">
                <a:solidFill>
                  <a:srgbClr val="006EB1"/>
                </a:solidFill>
              </a:rPr>
              <a:t>The personal composition is required by AC: at least 7 committed scientists may establish a new doctoral school, 4 of them should be full professors of the university. There may not be more outside members, as internals.</a:t>
            </a:r>
            <a:endParaRPr lang="hu-HU" b="1" dirty="0">
              <a:solidFill>
                <a:srgbClr val="006EB1"/>
              </a:solidFill>
            </a:endParaRPr>
          </a:p>
          <a:p>
            <a:pPr lvl="0"/>
            <a:r>
              <a:rPr lang="hu-HU" sz="3500" b="1" dirty="0">
                <a:solidFill>
                  <a:srgbClr val="FF0000"/>
                </a:solidFill>
              </a:rPr>
              <a:t>c) </a:t>
            </a:r>
            <a:r>
              <a:rPr lang="en-US" sz="3500" b="1" dirty="0">
                <a:solidFill>
                  <a:srgbClr val="FF0000"/>
                </a:solidFill>
              </a:rPr>
              <a:t>Difficulties and weaknesses of the university based system</a:t>
            </a:r>
            <a:endParaRPr lang="hu-HU" sz="3500" b="1" dirty="0">
              <a:solidFill>
                <a:srgbClr val="FF0000"/>
              </a:solidFill>
            </a:endParaRPr>
          </a:p>
          <a:p>
            <a:pPr>
              <a:buFont typeface="Arial" pitchFamily="34" charset="0"/>
              <a:buChar char="•"/>
            </a:pPr>
            <a:r>
              <a:rPr lang="en-US" b="1" i="1" dirty="0">
                <a:solidFill>
                  <a:srgbClr val="006EB1"/>
                </a:solidFill>
              </a:rPr>
              <a:t>As the persons becoming full professors are not young, there are a relatively </a:t>
            </a:r>
            <a:r>
              <a:rPr lang="hu-HU" b="1" i="1" dirty="0" err="1">
                <a:solidFill>
                  <a:srgbClr val="006EB1"/>
                </a:solidFill>
              </a:rPr>
              <a:t>fast</a:t>
            </a:r>
            <a:r>
              <a:rPr lang="hu-HU" b="1" i="1" dirty="0">
                <a:solidFill>
                  <a:srgbClr val="006EB1"/>
                </a:solidFill>
              </a:rPr>
              <a:t> </a:t>
            </a:r>
            <a:r>
              <a:rPr lang="en-US" b="1" i="1" dirty="0">
                <a:solidFill>
                  <a:srgbClr val="006EB1"/>
                </a:solidFill>
              </a:rPr>
              <a:t>(in several years) change in the list of the main persons. A quick decision of government to send professors into pension can be a catastrophe for the doctoral schools. Similarly, the brain-drain can create difficulties in some PhD schools.</a:t>
            </a:r>
            <a:endParaRPr lang="hu-HU" b="1" dirty="0">
              <a:solidFill>
                <a:srgbClr val="006EB1"/>
              </a:solidFill>
            </a:endParaRPr>
          </a:p>
          <a:p>
            <a:pPr>
              <a:buFont typeface="Arial" pitchFamily="34" charset="0"/>
              <a:buChar char="•"/>
            </a:pPr>
            <a:r>
              <a:rPr lang="en-US" b="1" i="1" dirty="0">
                <a:solidFill>
                  <a:srgbClr val="006EB1"/>
                </a:solidFill>
              </a:rPr>
              <a:t>How to work together with foreign universities</a:t>
            </a:r>
            <a:r>
              <a:rPr lang="hu-HU" b="1" i="1" dirty="0">
                <a:solidFill>
                  <a:srgbClr val="006EB1"/>
                </a:solidFill>
              </a:rPr>
              <a:t> </a:t>
            </a:r>
            <a:r>
              <a:rPr lang="hu-HU" b="1" i="1" dirty="0" err="1">
                <a:solidFill>
                  <a:srgbClr val="006EB1"/>
                </a:solidFill>
              </a:rPr>
              <a:t>to</a:t>
            </a:r>
            <a:r>
              <a:rPr lang="hu-HU" b="1" i="1" dirty="0">
                <a:solidFill>
                  <a:srgbClr val="006EB1"/>
                </a:solidFill>
              </a:rPr>
              <a:t> </a:t>
            </a:r>
            <a:r>
              <a:rPr lang="hu-HU" b="1" i="1" dirty="0" err="1">
                <a:solidFill>
                  <a:srgbClr val="006EB1"/>
                </a:solidFill>
              </a:rPr>
              <a:t>promote</a:t>
            </a:r>
            <a:r>
              <a:rPr lang="hu-HU" b="1" i="1" dirty="0">
                <a:solidFill>
                  <a:srgbClr val="006EB1"/>
                </a:solidFill>
              </a:rPr>
              <a:t> </a:t>
            </a:r>
            <a:r>
              <a:rPr lang="hu-HU" b="1" i="1" dirty="0" err="1">
                <a:solidFill>
                  <a:srgbClr val="006EB1"/>
                </a:solidFill>
              </a:rPr>
              <a:t>the</a:t>
            </a:r>
            <a:r>
              <a:rPr lang="hu-HU" b="1" i="1" dirty="0">
                <a:solidFill>
                  <a:srgbClr val="006EB1"/>
                </a:solidFill>
              </a:rPr>
              <a:t> </a:t>
            </a:r>
            <a:r>
              <a:rPr lang="hu-HU" b="1" i="1" dirty="0" err="1">
                <a:solidFill>
                  <a:srgbClr val="006EB1"/>
                </a:solidFill>
              </a:rPr>
              <a:t>same</a:t>
            </a:r>
            <a:r>
              <a:rPr lang="hu-HU" b="1" i="1" dirty="0">
                <a:solidFill>
                  <a:srgbClr val="006EB1"/>
                </a:solidFill>
              </a:rPr>
              <a:t> </a:t>
            </a:r>
            <a:r>
              <a:rPr lang="hu-HU" b="1" i="1" dirty="0" err="1">
                <a:solidFill>
                  <a:srgbClr val="006EB1"/>
                </a:solidFill>
              </a:rPr>
              <a:t>student</a:t>
            </a:r>
            <a:r>
              <a:rPr lang="hu-HU" b="1" i="1" dirty="0">
                <a:solidFill>
                  <a:srgbClr val="006EB1"/>
                </a:solidFill>
              </a:rPr>
              <a:t>? </a:t>
            </a:r>
            <a:r>
              <a:rPr lang="en-US" b="1" i="1" dirty="0">
                <a:solidFill>
                  <a:srgbClr val="006EB1"/>
                </a:solidFill>
              </a:rPr>
              <a:t> How to work together with research institution of HAS or with others?</a:t>
            </a:r>
            <a:endParaRPr lang="hu-HU" b="1" dirty="0">
              <a:solidFill>
                <a:srgbClr val="006EB1"/>
              </a:solidFill>
            </a:endParaRPr>
          </a:p>
          <a:p>
            <a:endParaRPr lang="hu-HU" dirty="0"/>
          </a:p>
        </p:txBody>
      </p:sp>
    </p:spTree>
    <p:extLst>
      <p:ext uri="{BB962C8B-B14F-4D97-AF65-F5344CB8AC3E}">
        <p14:creationId xmlns:p14="http://schemas.microsoft.com/office/powerpoint/2010/main" val="179169210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E7031AD-ED52-4211-80A1-37AB123D2D30}"/>
              </a:ext>
            </a:extLst>
          </p:cNvPr>
          <p:cNvSpPr>
            <a:spLocks noGrp="1"/>
          </p:cNvSpPr>
          <p:nvPr>
            <p:ph type="title"/>
          </p:nvPr>
        </p:nvSpPr>
        <p:spPr>
          <a:xfrm>
            <a:off x="0" y="204716"/>
            <a:ext cx="12031579" cy="1156548"/>
          </a:xfrm>
        </p:spPr>
        <p:txBody>
          <a:bodyPr>
            <a:normAutofit fontScale="90000"/>
          </a:bodyPr>
          <a:lstStyle/>
          <a:p>
            <a:pPr lvl="0"/>
            <a:r>
              <a:rPr lang="hu-HU" b="1" dirty="0">
                <a:solidFill>
                  <a:srgbClr val="FF0000"/>
                </a:solidFill>
              </a:rPr>
              <a:t>V. R</a:t>
            </a:r>
            <a:r>
              <a:rPr lang="en-US" b="1" dirty="0" err="1">
                <a:solidFill>
                  <a:srgbClr val="FF0000"/>
                </a:solidFill>
              </a:rPr>
              <a:t>etrospective</a:t>
            </a:r>
            <a:r>
              <a:rPr lang="en-US" b="1" dirty="0">
                <a:solidFill>
                  <a:srgbClr val="FF0000"/>
                </a:solidFill>
              </a:rPr>
              <a:t> critical analysis of the transformation of the doctoral education </a:t>
            </a:r>
            <a:r>
              <a:rPr lang="hu-HU" b="1" dirty="0">
                <a:solidFill>
                  <a:srgbClr val="FF0000"/>
                </a:solidFill>
              </a:rPr>
              <a:t/>
            </a:r>
            <a:br>
              <a:rPr lang="hu-HU" b="1" dirty="0">
                <a:solidFill>
                  <a:srgbClr val="FF0000"/>
                </a:solidFill>
              </a:rPr>
            </a:br>
            <a:r>
              <a:rPr lang="hu-HU" b="1" dirty="0">
                <a:solidFill>
                  <a:srgbClr val="FF0000"/>
                </a:solidFill>
              </a:rPr>
              <a:t>	</a:t>
            </a:r>
            <a:r>
              <a:rPr lang="hu-HU" b="1" dirty="0" err="1">
                <a:solidFill>
                  <a:schemeClr val="tx1"/>
                </a:solidFill>
              </a:rPr>
              <a:t>Many</a:t>
            </a:r>
            <a:r>
              <a:rPr lang="hu-HU" b="1" dirty="0">
                <a:solidFill>
                  <a:schemeClr val="tx1"/>
                </a:solidFill>
              </a:rPr>
              <a:t> </a:t>
            </a:r>
            <a:r>
              <a:rPr lang="hu-HU" b="1" dirty="0" err="1">
                <a:solidFill>
                  <a:schemeClr val="tx1"/>
                </a:solidFill>
              </a:rPr>
              <a:t>mistakes</a:t>
            </a:r>
            <a:r>
              <a:rPr lang="hu-HU" b="1" dirty="0">
                <a:solidFill>
                  <a:schemeClr val="tx1"/>
                </a:solidFill>
              </a:rPr>
              <a:t> </a:t>
            </a:r>
            <a:r>
              <a:rPr lang="hu-HU" b="1" dirty="0" err="1">
                <a:solidFill>
                  <a:schemeClr val="tx1"/>
                </a:solidFill>
              </a:rPr>
              <a:t>were</a:t>
            </a:r>
            <a:r>
              <a:rPr lang="hu-HU" b="1" dirty="0">
                <a:solidFill>
                  <a:schemeClr val="tx1"/>
                </a:solidFill>
              </a:rPr>
              <a:t> made!</a:t>
            </a:r>
          </a:p>
        </p:txBody>
      </p:sp>
      <p:sp>
        <p:nvSpPr>
          <p:cNvPr id="3" name="Tartalom helye 2">
            <a:extLst>
              <a:ext uri="{FF2B5EF4-FFF2-40B4-BE49-F238E27FC236}">
                <a16:creationId xmlns:a16="http://schemas.microsoft.com/office/drawing/2014/main" id="{C509BA71-C25D-4DF4-A63A-2791829E2F0B}"/>
              </a:ext>
            </a:extLst>
          </p:cNvPr>
          <p:cNvSpPr>
            <a:spLocks noGrp="1"/>
          </p:cNvSpPr>
          <p:nvPr>
            <p:ph idx="1"/>
          </p:nvPr>
        </p:nvSpPr>
        <p:spPr/>
        <p:txBody>
          <a:bodyPr>
            <a:normAutofit fontScale="77500" lnSpcReduction="20000"/>
          </a:bodyPr>
          <a:lstStyle/>
          <a:p>
            <a:pPr lvl="0">
              <a:spcBef>
                <a:spcPts val="0"/>
              </a:spcBef>
            </a:pPr>
            <a:r>
              <a:rPr lang="hu-HU" b="1" i="1" dirty="0" err="1">
                <a:solidFill>
                  <a:srgbClr val="006EB1"/>
                </a:solidFill>
              </a:rPr>
              <a:t>Summarizing</a:t>
            </a:r>
            <a:r>
              <a:rPr lang="hu-HU" b="1" i="1" dirty="0">
                <a:solidFill>
                  <a:srgbClr val="006EB1"/>
                </a:solidFill>
              </a:rPr>
              <a:t> </a:t>
            </a:r>
            <a:r>
              <a:rPr lang="hu-HU" b="1" i="1" dirty="0" err="1">
                <a:solidFill>
                  <a:srgbClr val="006EB1"/>
                </a:solidFill>
              </a:rPr>
              <a:t>results</a:t>
            </a:r>
            <a:r>
              <a:rPr lang="hu-HU" b="1" i="1" dirty="0">
                <a:solidFill>
                  <a:srgbClr val="006EB1"/>
                </a:solidFill>
              </a:rPr>
              <a:t>:</a:t>
            </a:r>
          </a:p>
          <a:p>
            <a:pPr lvl="0">
              <a:buFont typeface="Arial" pitchFamily="34" charset="0"/>
              <a:buChar char="•"/>
            </a:pPr>
            <a:r>
              <a:rPr lang="en-US" b="1" i="1" dirty="0">
                <a:solidFill>
                  <a:srgbClr val="006EB1"/>
                </a:solidFill>
              </a:rPr>
              <a:t>as one degree was left out, the scientists get their scientific  degree earlier and even the title doctor of HAS comes at an earlier age; this means that the professors are some years younger than earlier</a:t>
            </a:r>
            <a:r>
              <a:rPr lang="hu-HU" b="1" i="1" dirty="0">
                <a:solidFill>
                  <a:srgbClr val="006EB1"/>
                </a:solidFill>
              </a:rPr>
              <a:t>.</a:t>
            </a:r>
            <a:endParaRPr lang="hu-HU" b="1" dirty="0">
              <a:solidFill>
                <a:srgbClr val="006EB1"/>
              </a:solidFill>
            </a:endParaRPr>
          </a:p>
          <a:p>
            <a:pPr lvl="0">
              <a:buFont typeface="Arial" pitchFamily="34" charset="0"/>
              <a:buChar char="•"/>
            </a:pPr>
            <a:r>
              <a:rPr lang="en-US" b="1" i="1" dirty="0">
                <a:solidFill>
                  <a:srgbClr val="006EB1"/>
                </a:solidFill>
              </a:rPr>
              <a:t>The number of PhD students should go up. However, high salaries attract the students away from the universities.</a:t>
            </a:r>
            <a:endParaRPr lang="hu-HU" b="1" dirty="0">
              <a:solidFill>
                <a:srgbClr val="006EB1"/>
              </a:solidFill>
            </a:endParaRPr>
          </a:p>
          <a:p>
            <a:pPr lvl="0">
              <a:buFont typeface="Arial" pitchFamily="34" charset="0"/>
              <a:buChar char="•"/>
            </a:pPr>
            <a:r>
              <a:rPr lang="en-US" b="1" i="1" dirty="0">
                <a:solidFill>
                  <a:srgbClr val="006EB1"/>
                </a:solidFill>
              </a:rPr>
              <a:t>The length of the PhD school training was estimated for too short. There were problems that the students did not have income for one or two years.</a:t>
            </a:r>
            <a:endParaRPr lang="en-US" b="1" dirty="0">
              <a:solidFill>
                <a:srgbClr val="006EB1"/>
              </a:solidFill>
            </a:endParaRPr>
          </a:p>
          <a:p>
            <a:pPr lvl="0">
              <a:buFont typeface="Arial" pitchFamily="34" charset="0"/>
              <a:buChar char="•"/>
            </a:pPr>
            <a:r>
              <a:rPr lang="en-US" b="1" i="1" dirty="0">
                <a:solidFill>
                  <a:srgbClr val="006EB1"/>
                </a:solidFill>
              </a:rPr>
              <a:t>The problem is not solved: development of a collegial cooperative scientific atmosphere for the community of the students belonging to the same doctoral school.</a:t>
            </a:r>
            <a:endParaRPr lang="en-US" b="1" dirty="0">
              <a:solidFill>
                <a:srgbClr val="006EB1"/>
              </a:solidFill>
            </a:endParaRPr>
          </a:p>
          <a:p>
            <a:endParaRPr lang="hu-HU" dirty="0"/>
          </a:p>
        </p:txBody>
      </p:sp>
    </p:spTree>
    <p:extLst>
      <p:ext uri="{BB962C8B-B14F-4D97-AF65-F5344CB8AC3E}">
        <p14:creationId xmlns:p14="http://schemas.microsoft.com/office/powerpoint/2010/main" val="358557828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632" y="2609540"/>
            <a:ext cx="10515600" cy="1325563"/>
          </a:xfrm>
        </p:spPr>
        <p:txBody>
          <a:bodyPr/>
          <a:lstStyle/>
          <a:p>
            <a:r>
              <a:rPr lang="fr-BE" dirty="0" err="1">
                <a:latin typeface="+mj-lt"/>
              </a:rPr>
              <a:t>Thank</a:t>
            </a:r>
            <a:r>
              <a:rPr lang="fr-BE" dirty="0">
                <a:latin typeface="+mj-lt"/>
              </a:rPr>
              <a:t> </a:t>
            </a:r>
            <a:r>
              <a:rPr lang="fr-BE" dirty="0" err="1">
                <a:latin typeface="+mj-lt"/>
              </a:rPr>
              <a:t>you</a:t>
            </a:r>
            <a:r>
              <a:rPr lang="fr-BE" dirty="0">
                <a:latin typeface="+mj-lt"/>
              </a:rPr>
              <a:t> for </a:t>
            </a:r>
            <a:r>
              <a:rPr lang="fr-BE" dirty="0" err="1">
                <a:latin typeface="+mj-lt"/>
              </a:rPr>
              <a:t>your</a:t>
            </a:r>
            <a:r>
              <a:rPr lang="fr-BE" dirty="0">
                <a:latin typeface="+mj-lt"/>
              </a:rPr>
              <a:t> attention! </a:t>
            </a:r>
            <a:br>
              <a:rPr lang="fr-BE" dirty="0">
                <a:latin typeface="+mj-lt"/>
              </a:rPr>
            </a:br>
            <a:r>
              <a:rPr lang="fr-BE" dirty="0">
                <a:latin typeface="+mj-lt"/>
              </a:rPr>
              <a:t>Questions?</a:t>
            </a: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CC54C4E-D052-4D1E-BD45-C9BAC8AA80F7}"/>
              </a:ext>
            </a:extLst>
          </p:cNvPr>
          <p:cNvSpPr>
            <a:spLocks noGrp="1"/>
          </p:cNvSpPr>
          <p:nvPr>
            <p:ph type="title"/>
          </p:nvPr>
        </p:nvSpPr>
        <p:spPr>
          <a:xfrm>
            <a:off x="597566" y="120492"/>
            <a:ext cx="9051759" cy="962350"/>
          </a:xfrm>
        </p:spPr>
        <p:txBody>
          <a:bodyPr>
            <a:noAutofit/>
          </a:bodyPr>
          <a:lstStyle/>
          <a:p>
            <a:r>
              <a:rPr lang="en-US" sz="4800" b="1" dirty="0">
                <a:solidFill>
                  <a:srgbClr val="FF0000"/>
                </a:solidFill>
              </a:rPr>
              <a:t>Personal </a:t>
            </a:r>
            <a:r>
              <a:rPr lang="hu-HU" sz="4800" b="1" dirty="0" err="1">
                <a:solidFill>
                  <a:srgbClr val="FF0000"/>
                </a:solidFill>
              </a:rPr>
              <a:t>approach</a:t>
            </a:r>
            <a:r>
              <a:rPr lang="hu-HU" sz="4800" b="1" dirty="0">
                <a:solidFill>
                  <a:srgbClr val="FF0000"/>
                </a:solidFill>
              </a:rPr>
              <a:t> </a:t>
            </a:r>
            <a:r>
              <a:rPr lang="en-US" sz="4800" b="1" dirty="0">
                <a:solidFill>
                  <a:srgbClr val="FF0000"/>
                </a:solidFill>
              </a:rPr>
              <a:t>to the topic</a:t>
            </a:r>
            <a:r>
              <a:rPr lang="hu-HU" sz="4800" b="1" dirty="0">
                <a:solidFill>
                  <a:srgbClr val="FF0000"/>
                </a:solidFill>
              </a:rPr>
              <a:t>:</a:t>
            </a:r>
            <a:endParaRPr lang="en-US" sz="4800" b="1" dirty="0">
              <a:solidFill>
                <a:srgbClr val="FF0000"/>
              </a:solidFill>
            </a:endParaRPr>
          </a:p>
        </p:txBody>
      </p:sp>
      <p:sp>
        <p:nvSpPr>
          <p:cNvPr id="3" name="Tartalom helye 2">
            <a:extLst>
              <a:ext uri="{FF2B5EF4-FFF2-40B4-BE49-F238E27FC236}">
                <a16:creationId xmlns:a16="http://schemas.microsoft.com/office/drawing/2014/main" id="{F22E2055-02EB-4AF3-B25E-CE9F117FC48E}"/>
              </a:ext>
            </a:extLst>
          </p:cNvPr>
          <p:cNvSpPr>
            <a:spLocks noGrp="1"/>
          </p:cNvSpPr>
          <p:nvPr>
            <p:ph idx="1"/>
          </p:nvPr>
        </p:nvSpPr>
        <p:spPr>
          <a:xfrm>
            <a:off x="597566" y="1221383"/>
            <a:ext cx="10832432" cy="5065288"/>
          </a:xfrm>
        </p:spPr>
        <p:txBody>
          <a:bodyPr>
            <a:normAutofit fontScale="25000" lnSpcReduction="20000"/>
          </a:bodyPr>
          <a:lstStyle/>
          <a:p>
            <a:pPr>
              <a:lnSpc>
                <a:spcPct val="120000"/>
              </a:lnSpc>
              <a:spcBef>
                <a:spcPts val="0"/>
              </a:spcBef>
            </a:pPr>
            <a:r>
              <a:rPr lang="hu-HU" dirty="0"/>
              <a:t>	</a:t>
            </a:r>
          </a:p>
          <a:p>
            <a:pPr>
              <a:lnSpc>
                <a:spcPct val="120000"/>
              </a:lnSpc>
              <a:spcBef>
                <a:spcPts val="0"/>
              </a:spcBef>
            </a:pPr>
            <a:r>
              <a:rPr lang="hu-HU" sz="11200" b="1" i="1" dirty="0" err="1">
                <a:solidFill>
                  <a:srgbClr val="006EB1"/>
                </a:solidFill>
                <a:latin typeface="Times New Roman" pitchFamily="18" charset="0"/>
                <a:cs typeface="Times New Roman" pitchFamily="18" charset="0"/>
              </a:rPr>
              <a:t>Full</a:t>
            </a:r>
            <a:r>
              <a:rPr lang="hu-HU" sz="11200" b="1" i="1" dirty="0">
                <a:solidFill>
                  <a:srgbClr val="006EB1"/>
                </a:solidFill>
                <a:latin typeface="Times New Roman" pitchFamily="18" charset="0"/>
                <a:cs typeface="Times New Roman" pitchFamily="18" charset="0"/>
              </a:rPr>
              <a:t> Professor of </a:t>
            </a:r>
            <a:r>
              <a:rPr lang="hu-HU" sz="11200" b="1" i="1" dirty="0" err="1">
                <a:solidFill>
                  <a:srgbClr val="006EB1"/>
                </a:solidFill>
                <a:latin typeface="Times New Roman" pitchFamily="18" charset="0"/>
                <a:cs typeface="Times New Roman" pitchFamily="18" charset="0"/>
              </a:rPr>
              <a:t>Physics</a:t>
            </a:r>
            <a:r>
              <a:rPr lang="hu-HU" sz="11200" b="1" i="1" dirty="0">
                <a:solidFill>
                  <a:srgbClr val="006EB1"/>
                </a:solidFill>
                <a:latin typeface="Times New Roman" pitchFamily="18" charset="0"/>
                <a:cs typeface="Times New Roman" pitchFamily="18" charset="0"/>
              </a:rPr>
              <a:t> (1989), Professor Emeritus (</a:t>
            </a:r>
            <a:r>
              <a:rPr lang="hu-HU" sz="11200" b="1" i="1" dirty="0" err="1">
                <a:solidFill>
                  <a:srgbClr val="006EB1"/>
                </a:solidFill>
                <a:latin typeface="Times New Roman" pitchFamily="18" charset="0"/>
                <a:cs typeface="Times New Roman" pitchFamily="18" charset="0"/>
              </a:rPr>
              <a:t>since</a:t>
            </a:r>
            <a:r>
              <a:rPr lang="hu-HU" sz="11200" b="1" i="1" dirty="0">
                <a:solidFill>
                  <a:srgbClr val="006EB1"/>
                </a:solidFill>
                <a:latin typeface="Times New Roman" pitchFamily="18" charset="0"/>
                <a:cs typeface="Times New Roman" pitchFamily="18" charset="0"/>
              </a:rPr>
              <a:t> 2012)</a:t>
            </a:r>
          </a:p>
          <a:p>
            <a:pPr>
              <a:lnSpc>
                <a:spcPct val="120000"/>
              </a:lnSpc>
              <a:spcBef>
                <a:spcPts val="0"/>
              </a:spcBef>
            </a:pPr>
            <a:r>
              <a:rPr lang="hu-HU" sz="9600" b="1" i="1" dirty="0">
                <a:latin typeface="Times New Roman" pitchFamily="18" charset="0"/>
                <a:cs typeface="Times New Roman" pitchFamily="18" charset="0"/>
              </a:rPr>
              <a:t>	</a:t>
            </a:r>
            <a:r>
              <a:rPr lang="en-US" sz="9600" b="1" i="1" dirty="0">
                <a:latin typeface="Times New Roman" pitchFamily="18" charset="0"/>
                <a:cs typeface="Times New Roman" pitchFamily="18" charset="0"/>
              </a:rPr>
              <a:t>1989/1990 vice-dean responsible for science affairs,</a:t>
            </a:r>
          </a:p>
          <a:p>
            <a:pPr>
              <a:lnSpc>
                <a:spcPct val="120000"/>
              </a:lnSpc>
            </a:pPr>
            <a:r>
              <a:rPr lang="en-US" sz="9600" b="1" i="1" dirty="0">
                <a:latin typeface="Times New Roman" pitchFamily="18" charset="0"/>
                <a:cs typeface="Times New Roman" pitchFamily="18" charset="0"/>
              </a:rPr>
              <a:t>	1990/1997 dean of Faculty of Science,</a:t>
            </a:r>
            <a:r>
              <a:rPr lang="hu-HU" sz="9600" b="1" i="1" dirty="0">
                <a:latin typeface="Times New Roman" pitchFamily="18" charset="0"/>
                <a:cs typeface="Times New Roman" pitchFamily="18" charset="0"/>
              </a:rPr>
              <a:t> Eötvös University/Budapest,</a:t>
            </a:r>
            <a:endParaRPr lang="en-US" sz="9600" b="1" i="1" dirty="0">
              <a:latin typeface="Times New Roman" pitchFamily="18" charset="0"/>
              <a:cs typeface="Times New Roman" pitchFamily="18" charset="0"/>
            </a:endParaRPr>
          </a:p>
          <a:p>
            <a:pPr>
              <a:lnSpc>
                <a:spcPct val="120000"/>
              </a:lnSpc>
            </a:pPr>
            <a:r>
              <a:rPr lang="en-US" sz="9600" b="1" i="1" dirty="0">
                <a:latin typeface="Times New Roman" pitchFamily="18" charset="0"/>
                <a:cs typeface="Times New Roman" pitchFamily="18" charset="0"/>
              </a:rPr>
              <a:t>	1998/2002 secretary of state responsible for Higher Education and Science,</a:t>
            </a:r>
          </a:p>
          <a:p>
            <a:pPr>
              <a:lnSpc>
                <a:spcPct val="120000"/>
              </a:lnSpc>
            </a:pPr>
            <a:r>
              <a:rPr lang="en-US" sz="9600" b="1" i="1" dirty="0">
                <a:latin typeface="Times New Roman" pitchFamily="18" charset="0"/>
                <a:cs typeface="Times New Roman" pitchFamily="18" charset="0"/>
              </a:rPr>
              <a:t>	from 1997 to 2007 (</a:t>
            </a:r>
            <a:r>
              <a:rPr lang="hu-HU" sz="9600" b="1" i="1" dirty="0" err="1">
                <a:latin typeface="Times New Roman" pitchFamily="18" charset="0"/>
                <a:cs typeface="Times New Roman" pitchFamily="18" charset="0"/>
              </a:rPr>
              <a:t>two</a:t>
            </a:r>
            <a:r>
              <a:rPr lang="hu-HU" sz="9600" b="1" i="1" dirty="0">
                <a:latin typeface="Times New Roman" pitchFamily="18" charset="0"/>
                <a:cs typeface="Times New Roman" pitchFamily="18" charset="0"/>
              </a:rPr>
              <a:t> </a:t>
            </a:r>
            <a:r>
              <a:rPr lang="hu-HU" sz="9600" b="1" i="1" dirty="0" err="1">
                <a:latin typeface="Times New Roman" pitchFamily="18" charset="0"/>
                <a:cs typeface="Times New Roman" pitchFamily="18" charset="0"/>
              </a:rPr>
              <a:t>interrupted</a:t>
            </a:r>
            <a:r>
              <a:rPr lang="hu-HU" sz="9600" b="1" i="1" dirty="0">
                <a:latin typeface="Times New Roman" pitchFamily="18" charset="0"/>
                <a:cs typeface="Times New Roman" pitchFamily="18" charset="0"/>
              </a:rPr>
              <a:t> </a:t>
            </a:r>
            <a:r>
              <a:rPr lang="hu-HU" sz="9600" b="1" i="1" dirty="0" err="1">
                <a:latin typeface="Times New Roman" pitchFamily="18" charset="0"/>
                <a:cs typeface="Times New Roman" pitchFamily="18" charset="0"/>
              </a:rPr>
              <a:t>period</a:t>
            </a:r>
            <a:r>
              <a:rPr lang="en-US" sz="9600" b="1" i="1" dirty="0">
                <a:latin typeface="Times New Roman" pitchFamily="18" charset="0"/>
                <a:cs typeface="Times New Roman" pitchFamily="18" charset="0"/>
              </a:rPr>
              <a:t>) head of Dept. </a:t>
            </a:r>
            <a:r>
              <a:rPr lang="hu-HU" sz="9600" b="1" i="1" dirty="0">
                <a:latin typeface="Times New Roman" pitchFamily="18" charset="0"/>
                <a:cs typeface="Times New Roman" pitchFamily="18" charset="0"/>
              </a:rPr>
              <a:t>of</a:t>
            </a:r>
            <a:r>
              <a:rPr lang="en-US" sz="9600" b="1" i="1" dirty="0">
                <a:latin typeface="Times New Roman" pitchFamily="18" charset="0"/>
                <a:cs typeface="Times New Roman" pitchFamily="18" charset="0"/>
              </a:rPr>
              <a:t> Atomic Physics,</a:t>
            </a:r>
          </a:p>
          <a:p>
            <a:pPr>
              <a:lnSpc>
                <a:spcPct val="120000"/>
              </a:lnSpc>
            </a:pPr>
            <a:r>
              <a:rPr lang="en-US" sz="9600" b="1" i="1" dirty="0">
                <a:latin typeface="Times New Roman" pitchFamily="18" charset="0"/>
                <a:cs typeface="Times New Roman" pitchFamily="18" charset="0"/>
              </a:rPr>
              <a:t>	from 1997 to 2012 head of </a:t>
            </a:r>
            <a:r>
              <a:rPr lang="hu-HU" sz="9600" b="1" i="1" dirty="0" err="1">
                <a:latin typeface="Times New Roman" pitchFamily="18" charset="0"/>
                <a:cs typeface="Times New Roman" pitchFamily="18" charset="0"/>
              </a:rPr>
              <a:t>the</a:t>
            </a:r>
            <a:r>
              <a:rPr lang="hu-HU" sz="9600" b="1" i="1" dirty="0">
                <a:latin typeface="Times New Roman" pitchFamily="18" charset="0"/>
                <a:cs typeface="Times New Roman" pitchFamily="18" charset="0"/>
              </a:rPr>
              <a:t> </a:t>
            </a:r>
            <a:r>
              <a:rPr lang="en-US" sz="9600" b="1" i="1" dirty="0">
                <a:latin typeface="Times New Roman" pitchFamily="18" charset="0"/>
                <a:cs typeface="Times New Roman" pitchFamily="18" charset="0"/>
              </a:rPr>
              <a:t>Center for Environmental Science,</a:t>
            </a:r>
          </a:p>
          <a:p>
            <a:pPr>
              <a:lnSpc>
                <a:spcPct val="120000"/>
              </a:lnSpc>
            </a:pPr>
            <a:r>
              <a:rPr lang="en-US" sz="9600" b="1" i="1" dirty="0">
                <a:latin typeface="Times New Roman" pitchFamily="18" charset="0"/>
                <a:cs typeface="Times New Roman" pitchFamily="18" charset="0"/>
              </a:rPr>
              <a:t>	2006/2012 founder head of PhD School for Environmental Science,</a:t>
            </a:r>
          </a:p>
          <a:p>
            <a:pPr>
              <a:lnSpc>
                <a:spcPct val="120000"/>
              </a:lnSpc>
            </a:pPr>
            <a:r>
              <a:rPr lang="en-US" sz="9600" b="1" i="1" dirty="0">
                <a:latin typeface="Times New Roman" pitchFamily="18" charset="0"/>
                <a:cs typeface="Times New Roman" pitchFamily="18" charset="0"/>
              </a:rPr>
              <a:t>	2010/2018 member of the Board for Science of the Accreditation Committee.</a:t>
            </a:r>
          </a:p>
          <a:p>
            <a:pPr>
              <a:lnSpc>
                <a:spcPct val="120000"/>
              </a:lnSpc>
            </a:pPr>
            <a:r>
              <a:rPr lang="en-US" sz="9600" b="1" i="1" cap="small" dirty="0">
                <a:latin typeface="Times New Roman" pitchFamily="18" charset="0"/>
                <a:cs typeface="Times New Roman" pitchFamily="18" charset="0"/>
              </a:rPr>
              <a:t> </a:t>
            </a:r>
            <a:r>
              <a:rPr lang="en-US" sz="9600" b="1" i="1" dirty="0">
                <a:latin typeface="Times New Roman" pitchFamily="18" charset="0"/>
                <a:cs typeface="Times New Roman" pitchFamily="18" charset="0"/>
              </a:rPr>
              <a:t>	</a:t>
            </a:r>
            <a:r>
              <a:rPr lang="en-US" sz="9600" b="1" i="1" dirty="0">
                <a:solidFill>
                  <a:srgbClr val="AC146E"/>
                </a:solidFill>
                <a:latin typeface="Times New Roman" pitchFamily="18" charset="0"/>
                <a:cs typeface="Times New Roman" pitchFamily="18" charset="0"/>
              </a:rPr>
              <a:t>Doctor titles: 1970: </a:t>
            </a:r>
            <a:r>
              <a:rPr lang="en-US" sz="9600" b="1" i="1" dirty="0" err="1">
                <a:solidFill>
                  <a:srgbClr val="AC146E"/>
                </a:solidFill>
                <a:latin typeface="Times New Roman" pitchFamily="18" charset="0"/>
                <a:cs typeface="Times New Roman" pitchFamily="18" charset="0"/>
              </a:rPr>
              <a:t>doct</a:t>
            </a:r>
            <a:r>
              <a:rPr lang="en-US" sz="9600" b="1" i="1" dirty="0">
                <a:solidFill>
                  <a:srgbClr val="AC146E"/>
                </a:solidFill>
                <a:latin typeface="Times New Roman" pitchFamily="18" charset="0"/>
                <a:cs typeface="Times New Roman" pitchFamily="18" charset="0"/>
              </a:rPr>
              <a:t>. </a:t>
            </a:r>
            <a:r>
              <a:rPr lang="en-US" sz="9600" b="1" i="1" dirty="0" err="1">
                <a:solidFill>
                  <a:srgbClr val="AC146E"/>
                </a:solidFill>
                <a:latin typeface="Times New Roman" pitchFamily="18" charset="0"/>
                <a:cs typeface="Times New Roman" pitchFamily="18" charset="0"/>
              </a:rPr>
              <a:t>univ</a:t>
            </a:r>
            <a:r>
              <a:rPr lang="en-US" sz="9600" b="1" i="1" dirty="0">
                <a:solidFill>
                  <a:srgbClr val="AC146E"/>
                </a:solidFill>
                <a:latin typeface="Times New Roman" pitchFamily="18" charset="0"/>
                <a:cs typeface="Times New Roman" pitchFamily="18" charset="0"/>
              </a:rPr>
              <a:t>, 1976: </a:t>
            </a:r>
            <a:r>
              <a:rPr lang="en-US" sz="9600" b="1" i="1" dirty="0" err="1">
                <a:solidFill>
                  <a:srgbClr val="AC146E"/>
                </a:solidFill>
                <a:latin typeface="Times New Roman" pitchFamily="18" charset="0"/>
                <a:cs typeface="Times New Roman" pitchFamily="18" charset="0"/>
              </a:rPr>
              <a:t>CSc</a:t>
            </a:r>
            <a:r>
              <a:rPr lang="en-US" sz="9600" b="1" i="1" dirty="0">
                <a:solidFill>
                  <a:srgbClr val="AC146E"/>
                </a:solidFill>
                <a:latin typeface="Times New Roman" pitchFamily="18" charset="0"/>
                <a:cs typeface="Times New Roman" pitchFamily="18" charset="0"/>
              </a:rPr>
              <a:t>, 1988: </a:t>
            </a:r>
            <a:r>
              <a:rPr lang="en-US" sz="9600" b="1" i="1" dirty="0" err="1">
                <a:solidFill>
                  <a:srgbClr val="AC146E"/>
                </a:solidFill>
                <a:latin typeface="Times New Roman" pitchFamily="18" charset="0"/>
                <a:cs typeface="Times New Roman" pitchFamily="18" charset="0"/>
              </a:rPr>
              <a:t>DSc</a:t>
            </a:r>
            <a:r>
              <a:rPr lang="en-US" sz="9600" b="1" i="1" dirty="0">
                <a:solidFill>
                  <a:srgbClr val="AC146E"/>
                </a:solidFill>
                <a:latin typeface="Times New Roman" pitchFamily="18" charset="0"/>
                <a:cs typeface="Times New Roman" pitchFamily="18" charset="0"/>
              </a:rPr>
              <a:t>, 2018: </a:t>
            </a:r>
            <a:r>
              <a:rPr lang="en-US" sz="9600" b="1" i="1" dirty="0" err="1">
                <a:solidFill>
                  <a:srgbClr val="AC146E"/>
                </a:solidFill>
                <a:latin typeface="Times New Roman" pitchFamily="18" charset="0"/>
                <a:cs typeface="Times New Roman" pitchFamily="18" charset="0"/>
              </a:rPr>
              <a:t>doct</a:t>
            </a:r>
            <a:r>
              <a:rPr lang="en-US" sz="9600" b="1" i="1" dirty="0">
                <a:solidFill>
                  <a:srgbClr val="AC146E"/>
                </a:solidFill>
                <a:latin typeface="Times New Roman" pitchFamily="18" charset="0"/>
                <a:cs typeface="Times New Roman" pitchFamily="18" charset="0"/>
              </a:rPr>
              <a:t>. </a:t>
            </a:r>
            <a:r>
              <a:rPr lang="en-US" sz="9600" b="1" i="1" dirty="0" err="1">
                <a:solidFill>
                  <a:srgbClr val="AC146E"/>
                </a:solidFill>
                <a:latin typeface="Times New Roman" pitchFamily="18" charset="0"/>
                <a:cs typeface="Times New Roman" pitchFamily="18" charset="0"/>
              </a:rPr>
              <a:t>h.c</a:t>
            </a:r>
            <a:r>
              <a:rPr lang="en-US" sz="9600" b="1" i="1" dirty="0">
                <a:solidFill>
                  <a:srgbClr val="AC146E"/>
                </a:solidFill>
                <a:latin typeface="Times New Roman" pitchFamily="18" charset="0"/>
                <a:cs typeface="Times New Roman" pitchFamily="18" charset="0"/>
              </a:rPr>
              <a:t>. of TE</a:t>
            </a:r>
          </a:p>
          <a:p>
            <a:pPr>
              <a:lnSpc>
                <a:spcPct val="120000"/>
              </a:lnSpc>
            </a:pPr>
            <a:r>
              <a:rPr lang="en-US" sz="9600" cap="small" dirty="0">
                <a:latin typeface="Times New Roman" pitchFamily="18" charset="0"/>
                <a:cs typeface="Times New Roman" pitchFamily="18" charset="0"/>
              </a:rPr>
              <a:t> </a:t>
            </a:r>
            <a:endParaRPr lang="en-US" sz="9600" dirty="0">
              <a:latin typeface="Times New Roman" pitchFamily="18" charset="0"/>
              <a:cs typeface="Times New Roman" pitchFamily="18" charset="0"/>
            </a:endParaRPr>
          </a:p>
        </p:txBody>
      </p:sp>
    </p:spTree>
    <p:extLst>
      <p:ext uri="{BB962C8B-B14F-4D97-AF65-F5344CB8AC3E}">
        <p14:creationId xmlns:p14="http://schemas.microsoft.com/office/powerpoint/2010/main" val="201084290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DD588CA-B435-4291-94E1-7AFCDCD3851A}"/>
              </a:ext>
            </a:extLst>
          </p:cNvPr>
          <p:cNvSpPr>
            <a:spLocks noGrp="1"/>
          </p:cNvSpPr>
          <p:nvPr>
            <p:ph type="title"/>
          </p:nvPr>
        </p:nvSpPr>
        <p:spPr>
          <a:xfrm>
            <a:off x="489285" y="505505"/>
            <a:ext cx="7836568" cy="793905"/>
          </a:xfrm>
        </p:spPr>
        <p:txBody>
          <a:bodyPr>
            <a:normAutofit fontScale="90000"/>
          </a:bodyPr>
          <a:lstStyle/>
          <a:p>
            <a:pPr>
              <a:spcBef>
                <a:spcPts val="0"/>
              </a:spcBef>
              <a:spcAft>
                <a:spcPts val="600"/>
              </a:spcAft>
            </a:pPr>
            <a:r>
              <a:rPr lang="en-US" sz="6600" b="1" dirty="0">
                <a:solidFill>
                  <a:srgbClr val="FF0000"/>
                </a:solidFill>
              </a:rPr>
              <a:t>Outline of the talk:</a:t>
            </a:r>
          </a:p>
        </p:txBody>
      </p:sp>
      <p:sp>
        <p:nvSpPr>
          <p:cNvPr id="3" name="Tartalom helye 2">
            <a:extLst>
              <a:ext uri="{FF2B5EF4-FFF2-40B4-BE49-F238E27FC236}">
                <a16:creationId xmlns:a16="http://schemas.microsoft.com/office/drawing/2014/main" id="{72DD720D-A52F-4C6A-A84A-6573DC0B1513}"/>
              </a:ext>
            </a:extLst>
          </p:cNvPr>
          <p:cNvSpPr>
            <a:spLocks noGrp="1"/>
          </p:cNvSpPr>
          <p:nvPr>
            <p:ph idx="1"/>
          </p:nvPr>
        </p:nvSpPr>
        <p:spPr>
          <a:xfrm>
            <a:off x="429127" y="1907801"/>
            <a:ext cx="10964778" cy="3735008"/>
          </a:xfrm>
        </p:spPr>
        <p:txBody>
          <a:bodyPr>
            <a:normAutofit fontScale="70000" lnSpcReduction="20000"/>
          </a:bodyPr>
          <a:lstStyle/>
          <a:p>
            <a:pPr lvl="0"/>
            <a:r>
              <a:rPr lang="hu-HU" sz="4000" b="1" dirty="0">
                <a:solidFill>
                  <a:schemeClr val="tx1"/>
                </a:solidFill>
              </a:rPr>
              <a:t>I. D</a:t>
            </a:r>
            <a:r>
              <a:rPr lang="en-US" sz="4000" b="1" dirty="0" err="1">
                <a:solidFill>
                  <a:schemeClr val="tx1"/>
                </a:solidFill>
              </a:rPr>
              <a:t>octoral</a:t>
            </a:r>
            <a:r>
              <a:rPr lang="en-US" sz="4000" b="1" dirty="0">
                <a:solidFill>
                  <a:schemeClr val="tx1"/>
                </a:solidFill>
              </a:rPr>
              <a:t> education before the Law on Higher Education in 1993</a:t>
            </a:r>
            <a:endParaRPr lang="hu-HU" sz="4000" b="1" dirty="0">
              <a:solidFill>
                <a:schemeClr val="tx1"/>
              </a:solidFill>
            </a:endParaRPr>
          </a:p>
          <a:p>
            <a:pPr lvl="0"/>
            <a:r>
              <a:rPr lang="hu-HU" sz="4000" b="1" dirty="0">
                <a:solidFill>
                  <a:schemeClr val="tx1"/>
                </a:solidFill>
              </a:rPr>
              <a:t>II. </a:t>
            </a:r>
            <a:r>
              <a:rPr lang="en-US" sz="4000" b="1" dirty="0">
                <a:solidFill>
                  <a:schemeClr val="tx1"/>
                </a:solidFill>
              </a:rPr>
              <a:t>The changes introduced by the Law on HE and the Law on the Hungarian </a:t>
            </a:r>
            <a:r>
              <a:rPr lang="hu-HU" sz="4000" b="1" dirty="0">
                <a:solidFill>
                  <a:schemeClr val="tx1"/>
                </a:solidFill>
              </a:rPr>
              <a:t>          	</a:t>
            </a:r>
            <a:r>
              <a:rPr lang="en-US" sz="4000" b="1" dirty="0">
                <a:solidFill>
                  <a:schemeClr val="tx1"/>
                </a:solidFill>
              </a:rPr>
              <a:t>Academy of Sciences</a:t>
            </a:r>
            <a:r>
              <a:rPr lang="hu-HU" sz="4000" b="1" dirty="0">
                <a:solidFill>
                  <a:schemeClr val="tx1"/>
                </a:solidFill>
              </a:rPr>
              <a:t> (HAS) </a:t>
            </a:r>
            <a:r>
              <a:rPr lang="hu-HU" sz="4000" b="1" dirty="0" err="1">
                <a:solidFill>
                  <a:schemeClr val="tx1"/>
                </a:solidFill>
              </a:rPr>
              <a:t>in</a:t>
            </a:r>
            <a:r>
              <a:rPr lang="hu-HU" sz="4000" b="1" dirty="0">
                <a:solidFill>
                  <a:schemeClr val="tx1"/>
                </a:solidFill>
              </a:rPr>
              <a:t> 1994</a:t>
            </a:r>
          </a:p>
          <a:p>
            <a:pPr lvl="0"/>
            <a:r>
              <a:rPr lang="hu-HU" sz="4000" b="1" dirty="0">
                <a:solidFill>
                  <a:schemeClr val="tx1"/>
                </a:solidFill>
              </a:rPr>
              <a:t>III. The </a:t>
            </a:r>
            <a:r>
              <a:rPr lang="en-US" sz="4000" b="1" dirty="0">
                <a:solidFill>
                  <a:schemeClr val="tx1"/>
                </a:solidFill>
              </a:rPr>
              <a:t>Hungarian Accreditation Committee</a:t>
            </a:r>
            <a:r>
              <a:rPr lang="hu-HU" sz="4000" b="1" dirty="0">
                <a:solidFill>
                  <a:schemeClr val="tx1"/>
                </a:solidFill>
              </a:rPr>
              <a:t>: </a:t>
            </a:r>
            <a:r>
              <a:rPr lang="hu-HU" sz="4000" b="1" dirty="0" err="1">
                <a:solidFill>
                  <a:schemeClr val="tx1"/>
                </a:solidFill>
              </a:rPr>
              <a:t>mission</a:t>
            </a:r>
            <a:r>
              <a:rPr lang="hu-HU" sz="4000" b="1" dirty="0">
                <a:solidFill>
                  <a:schemeClr val="tx1"/>
                </a:solidFill>
              </a:rPr>
              <a:t> and </a:t>
            </a:r>
            <a:r>
              <a:rPr lang="hu-HU" sz="4000" b="1" dirty="0" err="1">
                <a:solidFill>
                  <a:schemeClr val="tx1"/>
                </a:solidFill>
              </a:rPr>
              <a:t>practice</a:t>
            </a:r>
            <a:endParaRPr lang="hu-HU" sz="4000" b="1" dirty="0">
              <a:solidFill>
                <a:schemeClr val="tx1"/>
              </a:solidFill>
            </a:endParaRPr>
          </a:p>
          <a:p>
            <a:r>
              <a:rPr lang="hu-HU" sz="4000" b="1" dirty="0">
                <a:solidFill>
                  <a:schemeClr val="tx1"/>
                </a:solidFill>
              </a:rPr>
              <a:t>IV. A </a:t>
            </a:r>
            <a:r>
              <a:rPr lang="hu-HU" sz="4000" b="1" dirty="0" err="1">
                <a:solidFill>
                  <a:schemeClr val="tx1"/>
                </a:solidFill>
              </a:rPr>
              <a:t>brief</a:t>
            </a:r>
            <a:r>
              <a:rPr lang="en-US" sz="4000" b="1" dirty="0">
                <a:solidFill>
                  <a:schemeClr val="tx1"/>
                </a:solidFill>
              </a:rPr>
              <a:t> overview of the university-based doctoral school system</a:t>
            </a:r>
            <a:endParaRPr lang="hu-HU" sz="4000" b="1" dirty="0">
              <a:solidFill>
                <a:schemeClr val="tx1"/>
              </a:solidFill>
            </a:endParaRPr>
          </a:p>
          <a:p>
            <a:r>
              <a:rPr lang="hu-HU" sz="4000" b="1" dirty="0">
                <a:solidFill>
                  <a:schemeClr val="tx1"/>
                </a:solidFill>
              </a:rPr>
              <a:t>V. </a:t>
            </a:r>
            <a:r>
              <a:rPr lang="en-US" sz="4000" b="1" dirty="0">
                <a:solidFill>
                  <a:schemeClr val="tx1"/>
                </a:solidFill>
              </a:rPr>
              <a:t>A retrospective critical analysis of the transformation of the doctoral </a:t>
            </a:r>
            <a:r>
              <a:rPr lang="hu-HU" sz="4000" b="1" dirty="0">
                <a:solidFill>
                  <a:schemeClr val="tx1"/>
                </a:solidFill>
              </a:rPr>
              <a:t>	</a:t>
            </a:r>
            <a:r>
              <a:rPr lang="en-US" sz="4000" b="1" dirty="0">
                <a:solidFill>
                  <a:schemeClr val="tx1"/>
                </a:solidFill>
              </a:rPr>
              <a:t>education </a:t>
            </a:r>
            <a:endParaRPr lang="hu-HU" sz="4000" b="1" dirty="0">
              <a:solidFill>
                <a:schemeClr val="tx1"/>
              </a:solidFill>
            </a:endParaRPr>
          </a:p>
          <a:p>
            <a:pPr lvl="0"/>
            <a:endParaRPr lang="hu-HU" dirty="0"/>
          </a:p>
          <a:p>
            <a:endParaRPr lang="hu-HU" dirty="0"/>
          </a:p>
        </p:txBody>
      </p:sp>
    </p:spTree>
    <p:extLst>
      <p:ext uri="{BB962C8B-B14F-4D97-AF65-F5344CB8AC3E}">
        <p14:creationId xmlns:p14="http://schemas.microsoft.com/office/powerpoint/2010/main" val="278566968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96180B3-1236-403B-BC83-ABB47E604489}"/>
              </a:ext>
            </a:extLst>
          </p:cNvPr>
          <p:cNvSpPr>
            <a:spLocks noGrp="1"/>
          </p:cNvSpPr>
          <p:nvPr>
            <p:ph type="title"/>
          </p:nvPr>
        </p:nvSpPr>
        <p:spPr>
          <a:xfrm>
            <a:off x="164432" y="168621"/>
            <a:ext cx="11024936" cy="1156548"/>
          </a:xfrm>
        </p:spPr>
        <p:txBody>
          <a:bodyPr>
            <a:normAutofit fontScale="90000"/>
          </a:bodyPr>
          <a:lstStyle/>
          <a:p>
            <a:pPr lvl="0"/>
            <a:r>
              <a:rPr lang="hu-HU" b="1" dirty="0">
                <a:solidFill>
                  <a:srgbClr val="FF0000"/>
                </a:solidFill>
              </a:rPr>
              <a:t>I. </a:t>
            </a:r>
            <a:r>
              <a:rPr lang="en-US" b="1" dirty="0">
                <a:solidFill>
                  <a:srgbClr val="FF0000"/>
                </a:solidFill>
              </a:rPr>
              <a:t>Hungarian system of doctoral education before the Law on H</a:t>
            </a:r>
            <a:r>
              <a:rPr lang="hu-HU" b="1" dirty="0">
                <a:solidFill>
                  <a:srgbClr val="FF0000"/>
                </a:solidFill>
              </a:rPr>
              <a:t>E</a:t>
            </a:r>
            <a:r>
              <a:rPr lang="en-US" b="1" dirty="0">
                <a:solidFill>
                  <a:srgbClr val="FF0000"/>
                </a:solidFill>
              </a:rPr>
              <a:t> </a:t>
            </a:r>
            <a:r>
              <a:rPr lang="hu-HU" b="1" dirty="0">
                <a:solidFill>
                  <a:srgbClr val="FF0000"/>
                </a:solidFill>
              </a:rPr>
              <a:t>(</a:t>
            </a:r>
            <a:r>
              <a:rPr lang="en-US" b="1" dirty="0">
                <a:solidFill>
                  <a:srgbClr val="FF0000"/>
                </a:solidFill>
              </a:rPr>
              <a:t>1993</a:t>
            </a:r>
            <a:r>
              <a:rPr lang="hu-HU" b="1" dirty="0">
                <a:solidFill>
                  <a:srgbClr val="FF0000"/>
                </a:solidFill>
              </a:rPr>
              <a:t>)</a:t>
            </a:r>
            <a:br>
              <a:rPr lang="hu-HU" b="1" dirty="0">
                <a:solidFill>
                  <a:srgbClr val="FF0000"/>
                </a:solidFill>
              </a:rPr>
            </a:br>
            <a:r>
              <a:rPr lang="hu-HU" b="1" dirty="0"/>
              <a:t>a) </a:t>
            </a:r>
            <a:r>
              <a:rPr lang="hu-HU" b="1" dirty="0" err="1"/>
              <a:t>A</a:t>
            </a:r>
            <a:r>
              <a:rPr lang="en-US" b="1" dirty="0"/>
              <a:t> brief history of doctoral education in Hungary</a:t>
            </a:r>
            <a:endParaRPr lang="hu-HU" b="1" dirty="0">
              <a:solidFill>
                <a:srgbClr val="FF0000"/>
              </a:solidFill>
            </a:endParaRPr>
          </a:p>
        </p:txBody>
      </p:sp>
      <p:sp>
        <p:nvSpPr>
          <p:cNvPr id="3" name="Tartalom helye 2">
            <a:extLst>
              <a:ext uri="{FF2B5EF4-FFF2-40B4-BE49-F238E27FC236}">
                <a16:creationId xmlns:a16="http://schemas.microsoft.com/office/drawing/2014/main" id="{C3535088-93E8-4A75-87C7-24595BDFED21}"/>
              </a:ext>
            </a:extLst>
          </p:cNvPr>
          <p:cNvSpPr>
            <a:spLocks noGrp="1"/>
          </p:cNvSpPr>
          <p:nvPr>
            <p:ph idx="1"/>
          </p:nvPr>
        </p:nvSpPr>
        <p:spPr>
          <a:xfrm>
            <a:off x="180474" y="1558877"/>
            <a:ext cx="11815010" cy="3891428"/>
          </a:xfrm>
        </p:spPr>
        <p:txBody>
          <a:bodyPr>
            <a:noAutofit/>
          </a:bodyPr>
          <a:lstStyle/>
          <a:p>
            <a:r>
              <a:rPr lang="en-US" b="1" i="1" dirty="0">
                <a:solidFill>
                  <a:srgbClr val="006EB1"/>
                </a:solidFill>
              </a:rPr>
              <a:t>In most countries: the highest degree in science. It goes back to the medieval centuries. </a:t>
            </a:r>
            <a:endParaRPr lang="hu-HU" b="1" i="1" dirty="0">
              <a:solidFill>
                <a:srgbClr val="006EB1"/>
              </a:solidFill>
            </a:endParaRPr>
          </a:p>
          <a:p>
            <a:r>
              <a:rPr lang="en-US" b="1" i="1" dirty="0">
                <a:solidFill>
                  <a:srgbClr val="006EB1"/>
                </a:solidFill>
              </a:rPr>
              <a:t>In Hungary there is another degree: the habilitation</a:t>
            </a:r>
            <a:r>
              <a:rPr lang="hu-HU" b="1" i="1" dirty="0">
                <a:solidFill>
                  <a:srgbClr val="006EB1"/>
                </a:solidFill>
              </a:rPr>
              <a:t> (right </a:t>
            </a:r>
            <a:r>
              <a:rPr lang="hu-HU" b="1" i="1" dirty="0" err="1">
                <a:solidFill>
                  <a:srgbClr val="006EB1"/>
                </a:solidFill>
              </a:rPr>
              <a:t>to</a:t>
            </a:r>
            <a:r>
              <a:rPr lang="hu-HU" b="1" i="1" dirty="0">
                <a:solidFill>
                  <a:srgbClr val="006EB1"/>
                </a:solidFill>
              </a:rPr>
              <a:t> </a:t>
            </a:r>
            <a:r>
              <a:rPr lang="hu-HU" b="1" i="1" dirty="0" err="1">
                <a:solidFill>
                  <a:srgbClr val="006EB1"/>
                </a:solidFill>
              </a:rPr>
              <a:t>teach</a:t>
            </a:r>
            <a:r>
              <a:rPr lang="hu-HU" b="1" i="1" dirty="0">
                <a:solidFill>
                  <a:srgbClr val="006EB1"/>
                </a:solidFill>
              </a:rPr>
              <a:t>).</a:t>
            </a:r>
            <a:endParaRPr lang="hu-HU" b="1" dirty="0">
              <a:solidFill>
                <a:srgbClr val="006EB1"/>
              </a:solidFill>
            </a:endParaRPr>
          </a:p>
          <a:p>
            <a:r>
              <a:rPr lang="en-US" b="1" i="1" dirty="0">
                <a:solidFill>
                  <a:srgbClr val="006EB1"/>
                </a:solidFill>
              </a:rPr>
              <a:t>In some cases </a:t>
            </a:r>
            <a:r>
              <a:rPr lang="hu-HU" b="1" i="1" dirty="0" err="1">
                <a:solidFill>
                  <a:srgbClr val="006EB1"/>
                </a:solidFill>
              </a:rPr>
              <a:t>completing</a:t>
            </a:r>
            <a:r>
              <a:rPr lang="hu-HU" b="1" i="1" dirty="0">
                <a:solidFill>
                  <a:srgbClr val="006EB1"/>
                </a:solidFill>
              </a:rPr>
              <a:t> a </a:t>
            </a:r>
            <a:r>
              <a:rPr lang="en-US" b="1" i="1" dirty="0">
                <a:solidFill>
                  <a:srgbClr val="006EB1"/>
                </a:solidFill>
              </a:rPr>
              <a:t>university </a:t>
            </a:r>
            <a:r>
              <a:rPr lang="hu-HU" b="1" i="1" dirty="0" err="1">
                <a:solidFill>
                  <a:srgbClr val="006EB1"/>
                </a:solidFill>
              </a:rPr>
              <a:t>study</a:t>
            </a:r>
            <a:r>
              <a:rPr lang="hu-HU" b="1" i="1" dirty="0">
                <a:solidFill>
                  <a:srgbClr val="006EB1"/>
                </a:solidFill>
              </a:rPr>
              <a:t> </a:t>
            </a:r>
            <a:r>
              <a:rPr lang="en-US" b="1" i="1" dirty="0">
                <a:solidFill>
                  <a:srgbClr val="006EB1"/>
                </a:solidFill>
              </a:rPr>
              <a:t>gives the right to use “doctor” title: medicine, dental medicine, vets, </a:t>
            </a:r>
            <a:r>
              <a:rPr lang="en-US" b="1" i="1" dirty="0" err="1">
                <a:solidFill>
                  <a:srgbClr val="006EB1"/>
                </a:solidFill>
              </a:rPr>
              <a:t>pharma</a:t>
            </a:r>
            <a:r>
              <a:rPr lang="en-US" b="1" i="1" dirty="0">
                <a:solidFill>
                  <a:srgbClr val="006EB1"/>
                </a:solidFill>
              </a:rPr>
              <a:t>, </a:t>
            </a:r>
            <a:r>
              <a:rPr lang="en-US" b="1" i="1" dirty="0" err="1">
                <a:solidFill>
                  <a:srgbClr val="006EB1"/>
                </a:solidFill>
              </a:rPr>
              <a:t>juris</a:t>
            </a:r>
            <a:r>
              <a:rPr lang="en-US" b="1" i="1" dirty="0">
                <a:solidFill>
                  <a:srgbClr val="006EB1"/>
                </a:solidFill>
              </a:rPr>
              <a:t>, </a:t>
            </a:r>
            <a:r>
              <a:rPr lang="en-US" b="1" i="1" dirty="0" err="1">
                <a:solidFill>
                  <a:srgbClr val="006EB1"/>
                </a:solidFill>
              </a:rPr>
              <a:t>rerum</a:t>
            </a:r>
            <a:r>
              <a:rPr lang="en-US" b="1" i="1" dirty="0">
                <a:solidFill>
                  <a:srgbClr val="006EB1"/>
                </a:solidFill>
              </a:rPr>
              <a:t> </a:t>
            </a:r>
            <a:r>
              <a:rPr lang="en-US" b="1" i="1" dirty="0" err="1">
                <a:solidFill>
                  <a:srgbClr val="006EB1"/>
                </a:solidFill>
              </a:rPr>
              <a:t>politicarum</a:t>
            </a:r>
            <a:r>
              <a:rPr lang="en-US" b="1" i="1" dirty="0">
                <a:solidFill>
                  <a:srgbClr val="006EB1"/>
                </a:solidFill>
              </a:rPr>
              <a:t>. </a:t>
            </a:r>
            <a:endParaRPr lang="hu-HU" b="1" i="1" dirty="0">
              <a:solidFill>
                <a:srgbClr val="006EB1"/>
              </a:solidFill>
            </a:endParaRPr>
          </a:p>
          <a:p>
            <a:r>
              <a:rPr lang="en-US" b="1" i="1" dirty="0">
                <a:solidFill>
                  <a:srgbClr val="006EB1"/>
                </a:solidFill>
              </a:rPr>
              <a:t>Between 1957 and 1993 science degree, this was not accepted by the Academy. </a:t>
            </a:r>
            <a:endParaRPr lang="hu-HU" b="1" i="1" dirty="0">
              <a:solidFill>
                <a:srgbClr val="006EB1"/>
              </a:solidFill>
            </a:endParaRPr>
          </a:p>
          <a:p>
            <a:r>
              <a:rPr lang="en-US" sz="3200" b="1" i="1" dirty="0">
                <a:solidFill>
                  <a:srgbClr val="006EB1"/>
                </a:solidFill>
              </a:rPr>
              <a:t>Since 1984: degree given by universities.</a:t>
            </a:r>
            <a:endParaRPr lang="hu-HU" sz="3200" b="1" dirty="0">
              <a:solidFill>
                <a:srgbClr val="006EB1"/>
              </a:solidFill>
            </a:endParaRPr>
          </a:p>
          <a:p>
            <a:r>
              <a:rPr lang="en-US" sz="3200" b="1" i="1" dirty="0">
                <a:solidFill>
                  <a:srgbClr val="FF0000"/>
                </a:solidFill>
              </a:rPr>
              <a:t>Today: the </a:t>
            </a:r>
            <a:r>
              <a:rPr lang="en-US" sz="4800" b="1" i="1" dirty="0">
                <a:solidFill>
                  <a:srgbClr val="FF0000"/>
                </a:solidFill>
              </a:rPr>
              <a:t>only</a:t>
            </a:r>
            <a:r>
              <a:rPr lang="en-US" sz="3200" b="1" i="1" dirty="0">
                <a:solidFill>
                  <a:srgbClr val="FF0000"/>
                </a:solidFill>
              </a:rPr>
              <a:t> science degree is PhD (</a:t>
            </a:r>
            <a:r>
              <a:rPr lang="en-US" sz="3200" b="1" i="1" dirty="0" err="1">
                <a:solidFill>
                  <a:srgbClr val="FF0000"/>
                </a:solidFill>
              </a:rPr>
              <a:t>Phylosophiae</a:t>
            </a:r>
            <a:r>
              <a:rPr lang="en-US" sz="3200" b="1" i="1" dirty="0">
                <a:solidFill>
                  <a:srgbClr val="FF0000"/>
                </a:solidFill>
              </a:rPr>
              <a:t> Doctor) and DLA (Doctor of Liberal Arts). </a:t>
            </a:r>
            <a:endParaRPr lang="hu-HU" sz="3200" b="1" i="1" dirty="0">
              <a:solidFill>
                <a:srgbClr val="FF0000"/>
              </a:solidFill>
            </a:endParaRPr>
          </a:p>
          <a:p>
            <a:endParaRPr lang="hu-HU" sz="3200" dirty="0"/>
          </a:p>
        </p:txBody>
      </p:sp>
    </p:spTree>
    <p:extLst>
      <p:ext uri="{BB962C8B-B14F-4D97-AF65-F5344CB8AC3E}">
        <p14:creationId xmlns:p14="http://schemas.microsoft.com/office/powerpoint/2010/main" val="59171630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F2ADD1D-8A4E-472F-9C89-EAD332A6DB41}"/>
              </a:ext>
            </a:extLst>
          </p:cNvPr>
          <p:cNvSpPr>
            <a:spLocks noGrp="1"/>
          </p:cNvSpPr>
          <p:nvPr>
            <p:ph type="title"/>
          </p:nvPr>
        </p:nvSpPr>
        <p:spPr>
          <a:xfrm>
            <a:off x="657726" y="204716"/>
            <a:ext cx="10880557" cy="1156548"/>
          </a:xfrm>
        </p:spPr>
        <p:txBody>
          <a:bodyPr>
            <a:normAutofit fontScale="90000"/>
          </a:bodyPr>
          <a:lstStyle/>
          <a:p>
            <a:pPr lvl="0"/>
            <a:r>
              <a:rPr lang="hu-HU" b="1" dirty="0">
                <a:solidFill>
                  <a:schemeClr val="tx1"/>
                </a:solidFill>
              </a:rPr>
              <a:t>b) </a:t>
            </a:r>
            <a:r>
              <a:rPr lang="en-US" b="1" dirty="0">
                <a:solidFill>
                  <a:schemeClr val="tx1"/>
                </a:solidFill>
              </a:rPr>
              <a:t>The doctoral education managed by the Academy of Sciences</a:t>
            </a:r>
            <a:endParaRPr lang="hu-HU" b="1" dirty="0">
              <a:solidFill>
                <a:schemeClr val="tx1"/>
              </a:solidFill>
            </a:endParaRPr>
          </a:p>
        </p:txBody>
      </p:sp>
      <p:sp>
        <p:nvSpPr>
          <p:cNvPr id="3" name="Tartalom helye 2">
            <a:extLst>
              <a:ext uri="{FF2B5EF4-FFF2-40B4-BE49-F238E27FC236}">
                <a16:creationId xmlns:a16="http://schemas.microsoft.com/office/drawing/2014/main" id="{41F3DA8C-BE98-4694-91A7-34831E8452BE}"/>
              </a:ext>
            </a:extLst>
          </p:cNvPr>
          <p:cNvSpPr>
            <a:spLocks noGrp="1"/>
          </p:cNvSpPr>
          <p:nvPr>
            <p:ph idx="1"/>
          </p:nvPr>
        </p:nvSpPr>
        <p:spPr>
          <a:xfrm>
            <a:off x="228600" y="1624262"/>
            <a:ext cx="11963400" cy="3977548"/>
          </a:xfrm>
        </p:spPr>
        <p:txBody>
          <a:bodyPr>
            <a:normAutofit fontScale="62500" lnSpcReduction="20000"/>
          </a:bodyPr>
          <a:lstStyle/>
          <a:p>
            <a:pPr>
              <a:lnSpc>
                <a:spcPct val="110000"/>
              </a:lnSpc>
              <a:spcBef>
                <a:spcPts val="0"/>
              </a:spcBef>
            </a:pPr>
            <a:r>
              <a:rPr lang="en-US" sz="3600" b="1" i="1" dirty="0">
                <a:solidFill>
                  <a:srgbClr val="006EB1"/>
                </a:solidFill>
              </a:rPr>
              <a:t>The </a:t>
            </a:r>
            <a:r>
              <a:rPr lang="hu-HU" sz="3600" b="1" i="1" dirty="0" err="1">
                <a:solidFill>
                  <a:srgbClr val="006EB1"/>
                </a:solidFill>
              </a:rPr>
              <a:t>Hungarian</a:t>
            </a:r>
            <a:r>
              <a:rPr lang="hu-HU" sz="3600" b="1" i="1" dirty="0">
                <a:solidFill>
                  <a:srgbClr val="006EB1"/>
                </a:solidFill>
              </a:rPr>
              <a:t> </a:t>
            </a:r>
            <a:r>
              <a:rPr lang="en-US" sz="3600" b="1" i="1" dirty="0">
                <a:solidFill>
                  <a:srgbClr val="006EB1"/>
                </a:solidFill>
              </a:rPr>
              <a:t>Academy of Science </a:t>
            </a:r>
            <a:r>
              <a:rPr lang="hu-HU" sz="3600" b="1" i="1" dirty="0">
                <a:solidFill>
                  <a:srgbClr val="006EB1"/>
                </a:solidFill>
              </a:rPr>
              <a:t>(HAS - 1</a:t>
            </a:r>
            <a:r>
              <a:rPr lang="en-US" sz="3600" b="1" i="1" dirty="0">
                <a:solidFill>
                  <a:srgbClr val="006EB1"/>
                </a:solidFill>
              </a:rPr>
              <a:t>825</a:t>
            </a:r>
            <a:r>
              <a:rPr lang="hu-HU" sz="3600" b="1" i="1" dirty="0">
                <a:solidFill>
                  <a:srgbClr val="006EB1"/>
                </a:solidFill>
              </a:rPr>
              <a:t>)</a:t>
            </a:r>
            <a:r>
              <a:rPr lang="en-US" sz="3600" b="1" i="1" dirty="0">
                <a:solidFill>
                  <a:srgbClr val="006EB1"/>
                </a:solidFill>
              </a:rPr>
              <a:t> a highly respected body of the best scientist</a:t>
            </a:r>
            <a:r>
              <a:rPr lang="hu-HU" sz="3600" b="1" i="1" dirty="0">
                <a:solidFill>
                  <a:srgbClr val="006EB1"/>
                </a:solidFill>
              </a:rPr>
              <a:t>s</a:t>
            </a:r>
            <a:r>
              <a:rPr lang="en-US" sz="3600" b="1" i="1" dirty="0">
                <a:solidFill>
                  <a:srgbClr val="006EB1"/>
                </a:solidFill>
              </a:rPr>
              <a:t> of the country</a:t>
            </a:r>
            <a:r>
              <a:rPr lang="hu-HU" sz="3600" b="1" i="1" dirty="0">
                <a:solidFill>
                  <a:srgbClr val="006EB1"/>
                </a:solidFill>
              </a:rPr>
              <a:t>.</a:t>
            </a:r>
          </a:p>
          <a:p>
            <a:pPr>
              <a:lnSpc>
                <a:spcPct val="100000"/>
              </a:lnSpc>
              <a:spcBef>
                <a:spcPts val="0"/>
              </a:spcBef>
              <a:buFont typeface="Arial" pitchFamily="34" charset="0"/>
              <a:buChar char="•"/>
            </a:pPr>
            <a:r>
              <a:rPr lang="en-US" sz="3600" b="1" i="1" dirty="0">
                <a:solidFill>
                  <a:srgbClr val="006EB1"/>
                </a:solidFill>
              </a:rPr>
              <a:t>In 1949 it was re</a:t>
            </a:r>
            <a:r>
              <a:rPr lang="hu-HU" sz="3600" b="1" i="1" dirty="0" err="1">
                <a:solidFill>
                  <a:srgbClr val="006EB1"/>
                </a:solidFill>
              </a:rPr>
              <a:t>organiz</a:t>
            </a:r>
            <a:r>
              <a:rPr lang="en-US" sz="3600" b="1" i="1" dirty="0" err="1">
                <a:solidFill>
                  <a:srgbClr val="006EB1"/>
                </a:solidFill>
              </a:rPr>
              <a:t>ed</a:t>
            </a:r>
            <a:r>
              <a:rPr lang="en-US" sz="3600" b="1" i="1" dirty="0">
                <a:solidFill>
                  <a:srgbClr val="006EB1"/>
                </a:solidFill>
              </a:rPr>
              <a:t> by the communists. </a:t>
            </a:r>
            <a:r>
              <a:rPr lang="hu-HU" sz="3600" b="1" i="1" dirty="0">
                <a:solidFill>
                  <a:srgbClr val="006EB1"/>
                </a:solidFill>
              </a:rPr>
              <a:t>M</a:t>
            </a:r>
            <a:r>
              <a:rPr lang="en-US" sz="3600" b="1" i="1" dirty="0">
                <a:solidFill>
                  <a:srgbClr val="006EB1"/>
                </a:solidFill>
              </a:rPr>
              <a:t>any academicians have lost their membership and the empty places were filled by politically </a:t>
            </a:r>
            <a:r>
              <a:rPr lang="hu-HU" sz="3600" b="1" i="1" dirty="0" err="1">
                <a:solidFill>
                  <a:srgbClr val="006EB1"/>
                </a:solidFill>
              </a:rPr>
              <a:t>loyal</a:t>
            </a:r>
            <a:r>
              <a:rPr lang="en-US" sz="3600" b="1" i="1" dirty="0">
                <a:solidFill>
                  <a:srgbClr val="006EB1"/>
                </a:solidFill>
              </a:rPr>
              <a:t> persons. </a:t>
            </a:r>
            <a:endParaRPr lang="hu-HU" sz="3600" b="1" i="1" dirty="0">
              <a:solidFill>
                <a:srgbClr val="006EB1"/>
              </a:solidFill>
            </a:endParaRPr>
          </a:p>
          <a:p>
            <a:pPr>
              <a:lnSpc>
                <a:spcPct val="100000"/>
              </a:lnSpc>
              <a:spcBef>
                <a:spcPts val="0"/>
              </a:spcBef>
              <a:buFont typeface="Arial" pitchFamily="34" charset="0"/>
              <a:buChar char="•"/>
            </a:pPr>
            <a:r>
              <a:rPr lang="en-US" sz="3600" b="1" i="1" dirty="0">
                <a:solidFill>
                  <a:srgbClr val="006EB1"/>
                </a:solidFill>
              </a:rPr>
              <a:t>At that time</a:t>
            </a:r>
            <a:r>
              <a:rPr lang="hu-HU" sz="3600" b="1" i="1" dirty="0">
                <a:solidFill>
                  <a:srgbClr val="006EB1"/>
                </a:solidFill>
              </a:rPr>
              <a:t> and </a:t>
            </a:r>
            <a:r>
              <a:rPr lang="hu-HU" sz="3600" b="1" i="1" dirty="0" err="1">
                <a:solidFill>
                  <a:srgbClr val="006EB1"/>
                </a:solidFill>
              </a:rPr>
              <a:t>later</a:t>
            </a:r>
            <a:r>
              <a:rPr lang="en-US" sz="3600" b="1" i="1" dirty="0">
                <a:solidFill>
                  <a:srgbClr val="006EB1"/>
                </a:solidFill>
              </a:rPr>
              <a:t> the network of research institutions in the country was connected to HAS. HAS itself was fully controlled by the </a:t>
            </a:r>
            <a:r>
              <a:rPr lang="hu-HU" sz="3600" b="1" i="1" dirty="0">
                <a:solidFill>
                  <a:srgbClr val="006EB1"/>
                </a:solidFill>
              </a:rPr>
              <a:t> </a:t>
            </a:r>
            <a:r>
              <a:rPr lang="hu-HU" sz="3600" b="1" i="1" dirty="0" err="1">
                <a:solidFill>
                  <a:srgbClr val="006EB1"/>
                </a:solidFill>
              </a:rPr>
              <a:t>Government</a:t>
            </a:r>
            <a:r>
              <a:rPr lang="hu-HU" sz="3600" b="1" i="1" dirty="0">
                <a:solidFill>
                  <a:srgbClr val="006EB1"/>
                </a:solidFill>
              </a:rPr>
              <a:t> and </a:t>
            </a:r>
            <a:r>
              <a:rPr lang="hu-HU" sz="3600" b="1" i="1" dirty="0" err="1">
                <a:solidFill>
                  <a:srgbClr val="006EB1"/>
                </a:solidFill>
              </a:rPr>
              <a:t>the</a:t>
            </a:r>
            <a:r>
              <a:rPr lang="hu-HU" sz="3600" b="1" i="1" dirty="0">
                <a:solidFill>
                  <a:srgbClr val="006EB1"/>
                </a:solidFill>
              </a:rPr>
              <a:t> </a:t>
            </a:r>
            <a:r>
              <a:rPr lang="en-US" sz="3600" b="1" i="1" dirty="0">
                <a:solidFill>
                  <a:srgbClr val="006EB1"/>
                </a:solidFill>
              </a:rPr>
              <a:t>Party. </a:t>
            </a:r>
            <a:endParaRPr lang="hu-HU" sz="3600" b="1" i="1" dirty="0">
              <a:solidFill>
                <a:srgbClr val="006EB1"/>
              </a:solidFill>
            </a:endParaRPr>
          </a:p>
          <a:p>
            <a:pPr>
              <a:lnSpc>
                <a:spcPct val="100000"/>
              </a:lnSpc>
              <a:spcBef>
                <a:spcPts val="0"/>
              </a:spcBef>
              <a:buFont typeface="Arial" pitchFamily="34" charset="0"/>
              <a:buChar char="•"/>
            </a:pPr>
            <a:r>
              <a:rPr lang="en-US" sz="3600" b="1" i="1" dirty="0">
                <a:solidFill>
                  <a:srgbClr val="006EB1"/>
                </a:solidFill>
              </a:rPr>
              <a:t>The scientific life was divided between the universities and institutions of HAS</a:t>
            </a:r>
            <a:r>
              <a:rPr lang="hu-HU" sz="3600" b="1" i="1" dirty="0">
                <a:solidFill>
                  <a:srgbClr val="006EB1"/>
                </a:solidFill>
              </a:rPr>
              <a:t>. T</a:t>
            </a:r>
            <a:r>
              <a:rPr lang="en-US" sz="3600" b="1" i="1" dirty="0">
                <a:solidFill>
                  <a:srgbClr val="006EB1"/>
                </a:solidFill>
              </a:rPr>
              <a:t>he task of the universities was to teach and educate</a:t>
            </a:r>
            <a:r>
              <a:rPr lang="hu-HU" sz="3600" b="1" i="1" dirty="0">
                <a:solidFill>
                  <a:srgbClr val="006EB1"/>
                </a:solidFill>
              </a:rPr>
              <a:t>;</a:t>
            </a:r>
            <a:r>
              <a:rPr lang="en-US" sz="3600" b="1" i="1" dirty="0">
                <a:solidFill>
                  <a:srgbClr val="006EB1"/>
                </a:solidFill>
              </a:rPr>
              <a:t> </a:t>
            </a:r>
            <a:r>
              <a:rPr lang="hu-HU" sz="3600" b="1" i="1" dirty="0">
                <a:solidFill>
                  <a:srgbClr val="006EB1"/>
                </a:solidFill>
              </a:rPr>
              <a:t>t</a:t>
            </a:r>
            <a:r>
              <a:rPr lang="en-US" sz="3600" b="1" i="1" dirty="0">
                <a:solidFill>
                  <a:srgbClr val="006EB1"/>
                </a:solidFill>
              </a:rPr>
              <a:t>he research efforts were </a:t>
            </a:r>
            <a:r>
              <a:rPr lang="hu-HU" sz="3600" b="1" i="1" dirty="0" err="1">
                <a:solidFill>
                  <a:srgbClr val="006EB1"/>
                </a:solidFill>
              </a:rPr>
              <a:t>at</a:t>
            </a:r>
            <a:r>
              <a:rPr lang="hu-HU" sz="3600" b="1" i="1" dirty="0">
                <a:solidFill>
                  <a:srgbClr val="006EB1"/>
                </a:solidFill>
              </a:rPr>
              <a:t> </a:t>
            </a:r>
            <a:r>
              <a:rPr lang="en-US" sz="3600" b="1" i="1" dirty="0">
                <a:solidFill>
                  <a:srgbClr val="006EB1"/>
                </a:solidFill>
              </a:rPr>
              <a:t>research institution</a:t>
            </a:r>
            <a:r>
              <a:rPr lang="hu-HU" sz="3600" b="1" i="1" dirty="0">
                <a:solidFill>
                  <a:srgbClr val="006EB1"/>
                </a:solidFill>
              </a:rPr>
              <a:t>s of HAS</a:t>
            </a:r>
            <a:r>
              <a:rPr lang="en-US" sz="3600" b="1" i="1" dirty="0">
                <a:solidFill>
                  <a:srgbClr val="006EB1"/>
                </a:solidFill>
              </a:rPr>
              <a:t>. </a:t>
            </a:r>
            <a:endParaRPr lang="hu-HU" sz="3600" b="1" i="1" dirty="0">
              <a:solidFill>
                <a:srgbClr val="006EB1"/>
              </a:solidFill>
            </a:endParaRPr>
          </a:p>
          <a:p>
            <a:pPr>
              <a:lnSpc>
                <a:spcPct val="100000"/>
              </a:lnSpc>
              <a:spcBef>
                <a:spcPts val="0"/>
              </a:spcBef>
              <a:buFont typeface="Arial" pitchFamily="34" charset="0"/>
              <a:buChar char="•"/>
            </a:pPr>
            <a:r>
              <a:rPr lang="en-US" sz="3600" b="1" i="1" dirty="0">
                <a:solidFill>
                  <a:srgbClr val="006EB1"/>
                </a:solidFill>
              </a:rPr>
              <a:t>All decision</a:t>
            </a:r>
            <a:r>
              <a:rPr lang="hu-HU" sz="3600" b="1" i="1" dirty="0">
                <a:solidFill>
                  <a:srgbClr val="006EB1"/>
                </a:solidFill>
              </a:rPr>
              <a:t>s</a:t>
            </a:r>
            <a:r>
              <a:rPr lang="en-US" sz="3600" b="1" i="1" dirty="0">
                <a:solidFill>
                  <a:srgbClr val="006EB1"/>
                </a:solidFill>
              </a:rPr>
              <a:t> w</a:t>
            </a:r>
            <a:r>
              <a:rPr lang="hu-HU" sz="3600" b="1" i="1" dirty="0">
                <a:solidFill>
                  <a:srgbClr val="006EB1"/>
                </a:solidFill>
              </a:rPr>
              <a:t>ere</a:t>
            </a:r>
            <a:r>
              <a:rPr lang="en-US" sz="3600" b="1" i="1" dirty="0">
                <a:solidFill>
                  <a:srgbClr val="006EB1"/>
                </a:solidFill>
              </a:rPr>
              <a:t> made centrally, both for the science body and for the research institutions. </a:t>
            </a:r>
            <a:endParaRPr lang="hu-HU" sz="3600" b="1" i="1" dirty="0">
              <a:solidFill>
                <a:srgbClr val="006EB1"/>
              </a:solidFill>
            </a:endParaRPr>
          </a:p>
          <a:p>
            <a:pPr>
              <a:lnSpc>
                <a:spcPct val="100000"/>
              </a:lnSpc>
              <a:spcBef>
                <a:spcPts val="0"/>
              </a:spcBef>
              <a:buFont typeface="Arial" pitchFamily="34" charset="0"/>
              <a:buChar char="•"/>
            </a:pPr>
            <a:r>
              <a:rPr lang="en-US" sz="3600" b="1" i="1" dirty="0">
                <a:solidFill>
                  <a:srgbClr val="006EB1"/>
                </a:solidFill>
              </a:rPr>
              <a:t>The right to give the scientific degrees belonged to this central </a:t>
            </a:r>
            <a:r>
              <a:rPr lang="hu-HU" sz="3600" b="1" i="1" dirty="0" err="1">
                <a:solidFill>
                  <a:srgbClr val="006EB1"/>
                </a:solidFill>
              </a:rPr>
              <a:t>authority</a:t>
            </a:r>
            <a:r>
              <a:rPr lang="en-US" sz="3600" b="1" i="1" dirty="0">
                <a:solidFill>
                  <a:srgbClr val="006EB1"/>
                </a:solidFill>
              </a:rPr>
              <a:t>. This was a soviet type Academy.</a:t>
            </a:r>
            <a:endParaRPr lang="hu-HU" sz="3600" b="1" dirty="0">
              <a:solidFill>
                <a:srgbClr val="006EB1"/>
              </a:solidFill>
            </a:endParaRPr>
          </a:p>
        </p:txBody>
      </p:sp>
    </p:spTree>
    <p:extLst>
      <p:ext uri="{BB962C8B-B14F-4D97-AF65-F5344CB8AC3E}">
        <p14:creationId xmlns:p14="http://schemas.microsoft.com/office/powerpoint/2010/main" val="179169210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E7031AD-ED52-4211-80A1-37AB123D2D30}"/>
              </a:ext>
            </a:extLst>
          </p:cNvPr>
          <p:cNvSpPr>
            <a:spLocks noGrp="1"/>
          </p:cNvSpPr>
          <p:nvPr>
            <p:ph type="title"/>
          </p:nvPr>
        </p:nvSpPr>
        <p:spPr/>
        <p:txBody>
          <a:bodyPr>
            <a:normAutofit fontScale="90000"/>
          </a:bodyPr>
          <a:lstStyle/>
          <a:p>
            <a:r>
              <a:rPr lang="hu-HU" b="1" dirty="0" err="1"/>
              <a:t>Doctor</a:t>
            </a:r>
            <a:r>
              <a:rPr lang="hu-HU" b="1" dirty="0"/>
              <a:t> </a:t>
            </a:r>
            <a:r>
              <a:rPr lang="hu-HU" b="1" dirty="0" err="1"/>
              <a:t>titles</a:t>
            </a:r>
            <a:r>
              <a:rPr lang="hu-HU" b="1" dirty="0"/>
              <a:t> </a:t>
            </a:r>
            <a:r>
              <a:rPr lang="hu-HU" b="1" dirty="0" err="1"/>
              <a:t>given</a:t>
            </a:r>
            <a:r>
              <a:rPr lang="hu-HU" b="1" dirty="0"/>
              <a:t> </a:t>
            </a:r>
            <a:r>
              <a:rPr lang="hu-HU" b="1" dirty="0" err="1"/>
              <a:t>by</a:t>
            </a:r>
            <a:r>
              <a:rPr lang="hu-HU" b="1" dirty="0"/>
              <a:t> </a:t>
            </a:r>
            <a:r>
              <a:rPr lang="hu-HU" b="1" dirty="0" err="1"/>
              <a:t>the</a:t>
            </a:r>
            <a:r>
              <a:rPr lang="hu-HU" b="1" dirty="0"/>
              <a:t> </a:t>
            </a:r>
            <a:r>
              <a:rPr lang="hu-HU" b="1" dirty="0" err="1"/>
              <a:t>Academy</a:t>
            </a:r>
            <a:endParaRPr lang="hu-HU" b="1" dirty="0"/>
          </a:p>
        </p:txBody>
      </p:sp>
      <p:sp>
        <p:nvSpPr>
          <p:cNvPr id="3" name="Tartalom helye 2">
            <a:extLst>
              <a:ext uri="{FF2B5EF4-FFF2-40B4-BE49-F238E27FC236}">
                <a16:creationId xmlns:a16="http://schemas.microsoft.com/office/drawing/2014/main" id="{C509BA71-C25D-4DF4-A63A-2791829E2F0B}"/>
              </a:ext>
            </a:extLst>
          </p:cNvPr>
          <p:cNvSpPr>
            <a:spLocks noGrp="1"/>
          </p:cNvSpPr>
          <p:nvPr>
            <p:ph idx="1"/>
          </p:nvPr>
        </p:nvSpPr>
        <p:spPr>
          <a:xfrm>
            <a:off x="388165" y="1669506"/>
            <a:ext cx="11550315" cy="3333020"/>
          </a:xfrm>
        </p:spPr>
        <p:txBody>
          <a:bodyPr>
            <a:normAutofit fontScale="85000" lnSpcReduction="10000"/>
          </a:bodyPr>
          <a:lstStyle/>
          <a:p>
            <a:pPr>
              <a:buFont typeface="Arial" pitchFamily="34" charset="0"/>
              <a:buChar char="•"/>
            </a:pPr>
            <a:r>
              <a:rPr lang="en-US" sz="3200" b="1" i="1" dirty="0">
                <a:solidFill>
                  <a:srgbClr val="006EB1"/>
                </a:solidFill>
              </a:rPr>
              <a:t>Candidate of Science:</a:t>
            </a:r>
            <a:r>
              <a:rPr lang="hu-HU" sz="3200" b="1" i="1" dirty="0">
                <a:solidFill>
                  <a:srgbClr val="006EB1"/>
                </a:solidFill>
              </a:rPr>
              <a:t>(</a:t>
            </a:r>
            <a:r>
              <a:rPr lang="hu-HU" sz="3200" b="1" i="1" dirty="0" err="1">
                <a:solidFill>
                  <a:srgbClr val="006EB1"/>
                </a:solidFill>
              </a:rPr>
              <a:t>CSc</a:t>
            </a:r>
            <a:r>
              <a:rPr lang="hu-HU" sz="3200" b="1" i="1" dirty="0">
                <a:solidFill>
                  <a:srgbClr val="006EB1"/>
                </a:solidFill>
              </a:rPr>
              <a:t>)</a:t>
            </a:r>
            <a:r>
              <a:rPr lang="en-US" sz="3200" b="1" i="1" dirty="0">
                <a:solidFill>
                  <a:srgbClr val="006EB1"/>
                </a:solidFill>
              </a:rPr>
              <a:t> </a:t>
            </a:r>
            <a:r>
              <a:rPr lang="hu-HU" sz="3200" b="1" i="1" dirty="0">
                <a:solidFill>
                  <a:srgbClr val="006EB1"/>
                </a:solidFill>
              </a:rPr>
              <a:t>: </a:t>
            </a:r>
            <a:r>
              <a:rPr lang="en-US" sz="3200" b="1" i="1" dirty="0">
                <a:solidFill>
                  <a:srgbClr val="006EB1"/>
                </a:solidFill>
              </a:rPr>
              <a:t>soviet type degree. System: </a:t>
            </a:r>
            <a:r>
              <a:rPr lang="en-US" sz="3200" b="1" i="1" dirty="0" err="1">
                <a:solidFill>
                  <a:srgbClr val="006EB1"/>
                </a:solidFill>
              </a:rPr>
              <a:t>aspiranture</a:t>
            </a:r>
            <a:r>
              <a:rPr lang="en-US" sz="3200" b="1" i="1" dirty="0">
                <a:solidFill>
                  <a:srgbClr val="006EB1"/>
                </a:solidFill>
              </a:rPr>
              <a:t> for 2-3 years. The degree is between the doctor </a:t>
            </a:r>
            <a:r>
              <a:rPr lang="en-US" sz="3200" b="1" i="1" dirty="0" err="1">
                <a:solidFill>
                  <a:srgbClr val="006EB1"/>
                </a:solidFill>
              </a:rPr>
              <a:t>univ</a:t>
            </a:r>
            <a:r>
              <a:rPr lang="en-US" sz="3200" b="1" i="1" dirty="0">
                <a:solidFill>
                  <a:srgbClr val="006EB1"/>
                </a:solidFill>
              </a:rPr>
              <a:t> and Doctor of Science. The </a:t>
            </a:r>
            <a:r>
              <a:rPr lang="hu-HU" sz="3200" b="1" i="1" dirty="0">
                <a:solidFill>
                  <a:srgbClr val="006EB1"/>
                </a:solidFill>
              </a:rPr>
              <a:t>HAS</a:t>
            </a:r>
            <a:r>
              <a:rPr lang="en-US" sz="3200" b="1" i="1" dirty="0">
                <a:solidFill>
                  <a:srgbClr val="006EB1"/>
                </a:solidFill>
              </a:rPr>
              <a:t> had the right to </a:t>
            </a:r>
            <a:r>
              <a:rPr lang="hu-HU" sz="3200" b="1" i="1" dirty="0" err="1">
                <a:solidFill>
                  <a:srgbClr val="006EB1"/>
                </a:solidFill>
              </a:rPr>
              <a:t>award</a:t>
            </a:r>
            <a:r>
              <a:rPr lang="hu-HU" sz="3200" b="1" i="1" dirty="0">
                <a:solidFill>
                  <a:srgbClr val="006EB1"/>
                </a:solidFill>
              </a:rPr>
              <a:t> </a:t>
            </a:r>
            <a:r>
              <a:rPr lang="en-US" sz="3200" b="1" i="1" dirty="0">
                <a:solidFill>
                  <a:srgbClr val="006EB1"/>
                </a:solidFill>
              </a:rPr>
              <a:t>it. </a:t>
            </a:r>
            <a:r>
              <a:rPr lang="hu-HU" sz="3200" b="1" i="1" dirty="0">
                <a:solidFill>
                  <a:srgbClr val="006EB1"/>
                </a:solidFill>
              </a:rPr>
              <a:t>– </a:t>
            </a:r>
            <a:r>
              <a:rPr lang="hu-HU" sz="3200" b="1" i="1" dirty="0" err="1">
                <a:solidFill>
                  <a:srgbClr val="006EB1"/>
                </a:solidFill>
              </a:rPr>
              <a:t>Now</a:t>
            </a:r>
            <a:r>
              <a:rPr lang="hu-HU" sz="3200" b="1" i="1" dirty="0">
                <a:solidFill>
                  <a:srgbClr val="006EB1"/>
                </a:solidFill>
              </a:rPr>
              <a:t> </a:t>
            </a:r>
            <a:r>
              <a:rPr lang="hu-HU" sz="3200" b="1" i="1" dirty="0" err="1">
                <a:solidFill>
                  <a:srgbClr val="006EB1"/>
                </a:solidFill>
              </a:rPr>
              <a:t>by</a:t>
            </a:r>
            <a:r>
              <a:rPr lang="en-US" sz="3200" b="1" i="1" dirty="0">
                <a:solidFill>
                  <a:srgbClr val="006EB1"/>
                </a:solidFill>
              </a:rPr>
              <a:t> law it corresponds to PhD. </a:t>
            </a:r>
            <a:endParaRPr lang="hu-HU" sz="3200" b="1" dirty="0">
              <a:solidFill>
                <a:srgbClr val="006EB1"/>
              </a:solidFill>
            </a:endParaRPr>
          </a:p>
          <a:p>
            <a:pPr>
              <a:buFont typeface="Arial" pitchFamily="34" charset="0"/>
              <a:buChar char="•"/>
            </a:pPr>
            <a:r>
              <a:rPr lang="en-US" sz="3200" b="1" i="1" dirty="0">
                <a:solidFill>
                  <a:srgbClr val="006EB1"/>
                </a:solidFill>
              </a:rPr>
              <a:t>Doctor of Science: the right to give it out was at HAS, minimum 5 years after the </a:t>
            </a:r>
            <a:r>
              <a:rPr lang="en-US" sz="3200" b="1" i="1" dirty="0" err="1">
                <a:solidFill>
                  <a:srgbClr val="006EB1"/>
                </a:solidFill>
              </a:rPr>
              <a:t>CSc</a:t>
            </a:r>
            <a:r>
              <a:rPr lang="en-US" sz="3200" b="1" i="1" dirty="0">
                <a:solidFill>
                  <a:srgbClr val="006EB1"/>
                </a:solidFill>
              </a:rPr>
              <a:t> degree. </a:t>
            </a:r>
            <a:endParaRPr lang="hu-HU" sz="3200" b="1" i="1" dirty="0">
              <a:solidFill>
                <a:srgbClr val="006EB1"/>
              </a:solidFill>
            </a:endParaRPr>
          </a:p>
          <a:p>
            <a:r>
              <a:rPr lang="en-US" sz="3200" b="1" i="1" dirty="0">
                <a:solidFill>
                  <a:srgbClr val="006EB1"/>
                </a:solidFill>
              </a:rPr>
              <a:t>Since 1949, the members of the Academy must have the </a:t>
            </a:r>
            <a:r>
              <a:rPr lang="en-US" sz="3200" b="1" i="1" dirty="0" err="1">
                <a:solidFill>
                  <a:srgbClr val="006EB1"/>
                </a:solidFill>
              </a:rPr>
              <a:t>DSc</a:t>
            </a:r>
            <a:r>
              <a:rPr lang="en-US" sz="3200" b="1" i="1" dirty="0">
                <a:solidFill>
                  <a:srgbClr val="006EB1"/>
                </a:solidFill>
              </a:rPr>
              <a:t> titles. </a:t>
            </a:r>
            <a:r>
              <a:rPr lang="hu-HU" sz="3200" b="1" i="1" dirty="0">
                <a:solidFill>
                  <a:srgbClr val="006EB1"/>
                </a:solidFill>
              </a:rPr>
              <a:t>- </a:t>
            </a:r>
            <a:r>
              <a:rPr lang="en-US" sz="3200" b="1" i="1" dirty="0">
                <a:solidFill>
                  <a:srgbClr val="006EB1"/>
                </a:solidFill>
              </a:rPr>
              <a:t>After 199</a:t>
            </a:r>
            <a:r>
              <a:rPr lang="hu-HU" sz="3200" b="1" i="1" dirty="0">
                <a:solidFill>
                  <a:srgbClr val="006EB1"/>
                </a:solidFill>
              </a:rPr>
              <a:t>4</a:t>
            </a:r>
            <a:r>
              <a:rPr lang="en-US" sz="3200" b="1" i="1" dirty="0">
                <a:solidFill>
                  <a:srgbClr val="006EB1"/>
                </a:solidFill>
              </a:rPr>
              <a:t> it is not a degree, it</a:t>
            </a:r>
            <a:r>
              <a:rPr lang="hu-HU" sz="3200" b="1" i="1" dirty="0">
                <a:solidFill>
                  <a:srgbClr val="006EB1"/>
                </a:solidFill>
              </a:rPr>
              <a:t> is</a:t>
            </a:r>
            <a:r>
              <a:rPr lang="en-US" sz="3200" b="1" i="1" dirty="0">
                <a:solidFill>
                  <a:srgbClr val="006EB1"/>
                </a:solidFill>
              </a:rPr>
              <a:t> a title, which is given by HAS. </a:t>
            </a:r>
            <a:endParaRPr lang="hu-HU" sz="3200" b="1" dirty="0">
              <a:solidFill>
                <a:srgbClr val="006EB1"/>
              </a:solidFill>
            </a:endParaRPr>
          </a:p>
          <a:p>
            <a:pPr>
              <a:buFont typeface="Arial" pitchFamily="34" charset="0"/>
              <a:buChar char="•"/>
            </a:pPr>
            <a:r>
              <a:rPr lang="en-US" sz="3200" b="1" i="1" dirty="0">
                <a:solidFill>
                  <a:srgbClr val="006EB1"/>
                </a:solidFill>
              </a:rPr>
              <a:t>More: doctor </a:t>
            </a:r>
            <a:r>
              <a:rPr lang="en-US" sz="3200" b="1" i="1" dirty="0" err="1">
                <a:solidFill>
                  <a:srgbClr val="006EB1"/>
                </a:solidFill>
              </a:rPr>
              <a:t>honoris</a:t>
            </a:r>
            <a:r>
              <a:rPr lang="en-US" sz="3200" b="1" i="1" dirty="0">
                <a:solidFill>
                  <a:srgbClr val="006EB1"/>
                </a:solidFill>
              </a:rPr>
              <a:t> </a:t>
            </a:r>
            <a:r>
              <a:rPr lang="en-US" sz="3200" b="1" i="1" dirty="0" err="1">
                <a:solidFill>
                  <a:srgbClr val="006EB1"/>
                </a:solidFill>
              </a:rPr>
              <a:t>causa</a:t>
            </a:r>
            <a:r>
              <a:rPr lang="en-US" sz="3200" b="1" i="1" dirty="0">
                <a:solidFill>
                  <a:srgbClr val="006EB1"/>
                </a:solidFill>
              </a:rPr>
              <a:t> (</a:t>
            </a:r>
            <a:r>
              <a:rPr lang="en-US" sz="3200" b="1" i="1" dirty="0" err="1">
                <a:solidFill>
                  <a:srgbClr val="006EB1"/>
                </a:solidFill>
              </a:rPr>
              <a:t>h.c</a:t>
            </a:r>
            <a:r>
              <a:rPr lang="en-US" sz="3200" b="1" i="1" dirty="0">
                <a:solidFill>
                  <a:srgbClr val="006EB1"/>
                </a:solidFill>
              </a:rPr>
              <a:t>.): nothing is required.</a:t>
            </a:r>
            <a:endParaRPr lang="hu-HU" sz="3200" b="1" dirty="0">
              <a:solidFill>
                <a:srgbClr val="006EB1"/>
              </a:solidFill>
            </a:endParaRPr>
          </a:p>
          <a:p>
            <a:endParaRPr lang="hu-HU" dirty="0"/>
          </a:p>
        </p:txBody>
      </p:sp>
    </p:spTree>
    <p:extLst>
      <p:ext uri="{BB962C8B-B14F-4D97-AF65-F5344CB8AC3E}">
        <p14:creationId xmlns:p14="http://schemas.microsoft.com/office/powerpoint/2010/main" val="358557828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CC54C4E-D052-4D1E-BD45-C9BAC8AA80F7}"/>
              </a:ext>
            </a:extLst>
          </p:cNvPr>
          <p:cNvSpPr>
            <a:spLocks noGrp="1"/>
          </p:cNvSpPr>
          <p:nvPr>
            <p:ph type="title"/>
          </p:nvPr>
        </p:nvSpPr>
        <p:spPr>
          <a:xfrm>
            <a:off x="657726" y="204716"/>
            <a:ext cx="9111915" cy="1156548"/>
          </a:xfrm>
        </p:spPr>
        <p:txBody>
          <a:bodyPr>
            <a:normAutofit fontScale="90000"/>
          </a:bodyPr>
          <a:lstStyle/>
          <a:p>
            <a:pPr lvl="0"/>
            <a:r>
              <a:rPr lang="hu-HU" b="1" dirty="0"/>
              <a:t>c)</a:t>
            </a:r>
            <a:r>
              <a:rPr lang="hu-HU" dirty="0"/>
              <a:t> </a:t>
            </a:r>
            <a:r>
              <a:rPr lang="en-US" b="1" dirty="0"/>
              <a:t>A critical analysis of the Academy-managed system</a:t>
            </a:r>
            <a:endParaRPr lang="hu-HU" b="1" dirty="0"/>
          </a:p>
        </p:txBody>
      </p:sp>
      <p:sp>
        <p:nvSpPr>
          <p:cNvPr id="3" name="Tartalom helye 2">
            <a:extLst>
              <a:ext uri="{FF2B5EF4-FFF2-40B4-BE49-F238E27FC236}">
                <a16:creationId xmlns:a16="http://schemas.microsoft.com/office/drawing/2014/main" id="{F22E2055-02EB-4AF3-B25E-CE9F117FC48E}"/>
              </a:ext>
            </a:extLst>
          </p:cNvPr>
          <p:cNvSpPr>
            <a:spLocks noGrp="1"/>
          </p:cNvSpPr>
          <p:nvPr>
            <p:ph idx="1"/>
          </p:nvPr>
        </p:nvSpPr>
        <p:spPr>
          <a:xfrm>
            <a:off x="0" y="1462631"/>
            <a:ext cx="11951369" cy="4011735"/>
          </a:xfrm>
        </p:spPr>
        <p:txBody>
          <a:bodyPr>
            <a:noAutofit/>
          </a:bodyPr>
          <a:lstStyle/>
          <a:p>
            <a:pPr>
              <a:buFont typeface="Arial" pitchFamily="34" charset="0"/>
              <a:buChar char="•"/>
            </a:pPr>
            <a:r>
              <a:rPr lang="en-US" b="1" i="1" dirty="0">
                <a:solidFill>
                  <a:srgbClr val="006EB1"/>
                </a:solidFill>
              </a:rPr>
              <a:t>The system was of feudal type. It was against the fast get along of talented persons. </a:t>
            </a:r>
            <a:endParaRPr lang="hu-HU" b="1" i="1" dirty="0">
              <a:solidFill>
                <a:srgbClr val="006EB1"/>
              </a:solidFill>
            </a:endParaRPr>
          </a:p>
          <a:p>
            <a:pPr>
              <a:buFont typeface="Arial" pitchFamily="34" charset="0"/>
              <a:buChar char="•"/>
            </a:pPr>
            <a:r>
              <a:rPr lang="en-US" b="1" i="1" dirty="0">
                <a:solidFill>
                  <a:srgbClr val="006EB1"/>
                </a:solidFill>
              </a:rPr>
              <a:t>The centralized bureaucracy was clumsy and arrogant. The number of </a:t>
            </a:r>
            <a:r>
              <a:rPr lang="hu-HU" b="1" i="1" dirty="0" err="1">
                <a:solidFill>
                  <a:srgbClr val="006EB1"/>
                </a:solidFill>
              </a:rPr>
              <a:t>persons</a:t>
            </a:r>
            <a:r>
              <a:rPr lang="hu-HU" b="1" i="1" dirty="0">
                <a:solidFill>
                  <a:srgbClr val="006EB1"/>
                </a:solidFill>
              </a:rPr>
              <a:t> </a:t>
            </a:r>
            <a:r>
              <a:rPr lang="hu-HU" b="1" i="1" dirty="0" err="1">
                <a:solidFill>
                  <a:srgbClr val="006EB1"/>
                </a:solidFill>
              </a:rPr>
              <a:t>with</a:t>
            </a:r>
            <a:r>
              <a:rPr lang="hu-HU" b="1" i="1" dirty="0">
                <a:solidFill>
                  <a:srgbClr val="006EB1"/>
                </a:solidFill>
              </a:rPr>
              <a:t> </a:t>
            </a:r>
            <a:r>
              <a:rPr lang="hu-HU" b="1" i="1" dirty="0" err="1">
                <a:solidFill>
                  <a:srgbClr val="006EB1"/>
                </a:solidFill>
              </a:rPr>
              <a:t>the</a:t>
            </a:r>
            <a:r>
              <a:rPr lang="hu-HU" b="1" i="1" dirty="0">
                <a:solidFill>
                  <a:srgbClr val="006EB1"/>
                </a:solidFill>
              </a:rPr>
              <a:t> </a:t>
            </a:r>
            <a:r>
              <a:rPr lang="en-US" b="1" i="1" dirty="0">
                <a:solidFill>
                  <a:srgbClr val="006EB1"/>
                </a:solidFill>
              </a:rPr>
              <a:t>degrees</a:t>
            </a:r>
            <a:r>
              <a:rPr lang="hu-HU" b="1" i="1" dirty="0">
                <a:solidFill>
                  <a:srgbClr val="006EB1"/>
                </a:solidFill>
              </a:rPr>
              <a:t> </a:t>
            </a:r>
            <a:r>
              <a:rPr lang="en-US" b="1" i="1" dirty="0">
                <a:solidFill>
                  <a:srgbClr val="006EB1"/>
                </a:solidFill>
              </a:rPr>
              <a:t>was limited. </a:t>
            </a:r>
            <a:endParaRPr lang="hu-HU" b="1" i="1" dirty="0">
              <a:solidFill>
                <a:srgbClr val="006EB1"/>
              </a:solidFill>
            </a:endParaRPr>
          </a:p>
          <a:p>
            <a:pPr>
              <a:buFont typeface="Arial" pitchFamily="34" charset="0"/>
              <a:buChar char="•"/>
            </a:pPr>
            <a:r>
              <a:rPr lang="hu-HU" b="1" i="1" dirty="0">
                <a:solidFill>
                  <a:srgbClr val="006EB1"/>
                </a:solidFill>
              </a:rPr>
              <a:t>P</a:t>
            </a:r>
            <a:r>
              <a:rPr lang="en-US" b="1" i="1" dirty="0" err="1">
                <a:solidFill>
                  <a:srgbClr val="006EB1"/>
                </a:solidFill>
              </a:rPr>
              <a:t>ositive</a:t>
            </a:r>
            <a:r>
              <a:rPr lang="en-US" b="1" i="1" dirty="0">
                <a:solidFill>
                  <a:srgbClr val="006EB1"/>
                </a:solidFill>
              </a:rPr>
              <a:t> side was that (</a:t>
            </a:r>
            <a:r>
              <a:rPr lang="hu-HU" b="1" i="1" dirty="0">
                <a:solidFill>
                  <a:srgbClr val="006EB1"/>
                </a:solidFill>
              </a:rPr>
              <a:t>i</a:t>
            </a:r>
            <a:r>
              <a:rPr lang="en-US" b="1" i="1" dirty="0">
                <a:solidFill>
                  <a:srgbClr val="006EB1"/>
                </a:solidFill>
              </a:rPr>
              <a:t>n science and engineering) the party-carrier </a:t>
            </a:r>
            <a:r>
              <a:rPr lang="hu-HU" b="1" i="1" dirty="0" err="1">
                <a:solidFill>
                  <a:srgbClr val="006EB1"/>
                </a:solidFill>
              </a:rPr>
              <a:t>alone</a:t>
            </a:r>
            <a:r>
              <a:rPr lang="hu-HU" b="1" i="1" dirty="0">
                <a:solidFill>
                  <a:srgbClr val="006EB1"/>
                </a:solidFill>
              </a:rPr>
              <a:t> </a:t>
            </a:r>
            <a:r>
              <a:rPr lang="en-US" b="1" i="1" dirty="0">
                <a:solidFill>
                  <a:srgbClr val="006EB1"/>
                </a:solidFill>
              </a:rPr>
              <a:t>was not enough to come forwards.</a:t>
            </a:r>
            <a:endParaRPr lang="hu-HU" b="1" dirty="0">
              <a:solidFill>
                <a:srgbClr val="006EB1"/>
              </a:solidFill>
            </a:endParaRPr>
          </a:p>
          <a:p>
            <a:r>
              <a:rPr lang="en-US" sz="3200" b="1" dirty="0">
                <a:solidFill>
                  <a:srgbClr val="FF0000"/>
                </a:solidFill>
              </a:rPr>
              <a:t>The political change came in 1990. The laws on the H</a:t>
            </a:r>
            <a:r>
              <a:rPr lang="hu-HU" sz="3200" b="1" dirty="0">
                <a:solidFill>
                  <a:srgbClr val="FF0000"/>
                </a:solidFill>
              </a:rPr>
              <a:t>AS </a:t>
            </a:r>
            <a:r>
              <a:rPr lang="en-US" sz="3200" b="1" dirty="0">
                <a:solidFill>
                  <a:srgbClr val="FF0000"/>
                </a:solidFill>
              </a:rPr>
              <a:t>and on </a:t>
            </a:r>
            <a:r>
              <a:rPr lang="hu-HU" sz="3200" b="1" dirty="0">
                <a:solidFill>
                  <a:srgbClr val="FF0000"/>
                </a:solidFill>
              </a:rPr>
              <a:t>HE</a:t>
            </a:r>
            <a:r>
              <a:rPr lang="en-US" sz="3200" b="1" dirty="0">
                <a:solidFill>
                  <a:srgbClr val="FF0000"/>
                </a:solidFill>
              </a:rPr>
              <a:t> touched basically the system. </a:t>
            </a:r>
            <a:endParaRPr lang="hu-HU" sz="3200" b="1" dirty="0">
              <a:solidFill>
                <a:srgbClr val="FF0000"/>
              </a:solidFill>
            </a:endParaRPr>
          </a:p>
          <a:p>
            <a:pPr>
              <a:buFont typeface="Arial" pitchFamily="34" charset="0"/>
              <a:buChar char="•"/>
            </a:pPr>
            <a:r>
              <a:rPr lang="hu-HU" b="1" i="1" dirty="0">
                <a:solidFill>
                  <a:srgbClr val="006EB1"/>
                </a:solidFill>
              </a:rPr>
              <a:t>HAS </a:t>
            </a:r>
            <a:r>
              <a:rPr lang="en-US" b="1" i="1" dirty="0">
                <a:solidFill>
                  <a:srgbClr val="006EB1"/>
                </a:solidFill>
              </a:rPr>
              <a:t>became a public body of scientists</a:t>
            </a:r>
            <a:r>
              <a:rPr lang="hu-HU" b="1" i="1" dirty="0">
                <a:solidFill>
                  <a:srgbClr val="006EB1"/>
                </a:solidFill>
              </a:rPr>
              <a:t>,</a:t>
            </a:r>
            <a:r>
              <a:rPr lang="en-US" b="1" i="1" dirty="0">
                <a:solidFill>
                  <a:srgbClr val="006EB1"/>
                </a:solidFill>
              </a:rPr>
              <a:t> </a:t>
            </a:r>
            <a:r>
              <a:rPr lang="hu-HU" b="1" i="1" dirty="0">
                <a:solidFill>
                  <a:srgbClr val="006EB1"/>
                </a:solidFill>
              </a:rPr>
              <a:t>(</a:t>
            </a:r>
            <a:r>
              <a:rPr lang="en-US" b="1" i="1" dirty="0">
                <a:solidFill>
                  <a:srgbClr val="006EB1"/>
                </a:solidFill>
              </a:rPr>
              <a:t>academicians ~360 and about 5000 </a:t>
            </a:r>
            <a:r>
              <a:rPr lang="en-US" b="1" i="1" dirty="0" err="1">
                <a:solidFill>
                  <a:srgbClr val="006EB1"/>
                </a:solidFill>
              </a:rPr>
              <a:t>pers</a:t>
            </a:r>
            <a:r>
              <a:rPr lang="hu-HU" b="1" i="1" dirty="0" err="1">
                <a:solidFill>
                  <a:srgbClr val="006EB1"/>
                </a:solidFill>
              </a:rPr>
              <a:t>ons</a:t>
            </a:r>
            <a:r>
              <a:rPr lang="en-US" b="1" i="1" dirty="0">
                <a:solidFill>
                  <a:srgbClr val="006EB1"/>
                </a:solidFill>
              </a:rPr>
              <a:t> with scientific degrees</a:t>
            </a:r>
            <a:r>
              <a:rPr lang="hu-HU" b="1" i="1" dirty="0">
                <a:solidFill>
                  <a:srgbClr val="006EB1"/>
                </a:solidFill>
              </a:rPr>
              <a:t>),</a:t>
            </a:r>
          </a:p>
          <a:p>
            <a:pPr>
              <a:buFont typeface="Arial" pitchFamily="34" charset="0"/>
              <a:buChar char="•"/>
            </a:pPr>
            <a:r>
              <a:rPr lang="hu-HU" b="1" i="1" dirty="0">
                <a:solidFill>
                  <a:srgbClr val="006EB1"/>
                </a:solidFill>
              </a:rPr>
              <a:t>t</a:t>
            </a:r>
            <a:r>
              <a:rPr lang="en-US" b="1" i="1" dirty="0">
                <a:solidFill>
                  <a:srgbClr val="006EB1"/>
                </a:solidFill>
              </a:rPr>
              <a:t>he universities got back the right to </a:t>
            </a:r>
            <a:r>
              <a:rPr lang="hu-HU" b="1" i="1" dirty="0" err="1">
                <a:solidFill>
                  <a:srgbClr val="006EB1"/>
                </a:solidFill>
              </a:rPr>
              <a:t>award</a:t>
            </a:r>
            <a:r>
              <a:rPr lang="hu-HU" b="1" i="1" dirty="0">
                <a:solidFill>
                  <a:srgbClr val="006EB1"/>
                </a:solidFill>
              </a:rPr>
              <a:t> </a:t>
            </a:r>
            <a:r>
              <a:rPr lang="en-US" b="1" i="1" dirty="0">
                <a:solidFill>
                  <a:srgbClr val="006EB1"/>
                </a:solidFill>
              </a:rPr>
              <a:t>scientific degrees</a:t>
            </a:r>
            <a:r>
              <a:rPr lang="hu-HU" b="1" i="1" dirty="0">
                <a:solidFill>
                  <a:srgbClr val="006EB1"/>
                </a:solidFill>
              </a:rPr>
              <a:t>,</a:t>
            </a:r>
          </a:p>
          <a:p>
            <a:pPr>
              <a:buFont typeface="Arial" pitchFamily="34" charset="0"/>
              <a:buChar char="•"/>
            </a:pPr>
            <a:r>
              <a:rPr lang="hu-HU" b="1" i="1" dirty="0" err="1">
                <a:solidFill>
                  <a:srgbClr val="006EB1"/>
                </a:solidFill>
              </a:rPr>
              <a:t>af</a:t>
            </a:r>
            <a:r>
              <a:rPr lang="en-US" b="1" i="1" dirty="0" err="1">
                <a:solidFill>
                  <a:srgbClr val="006EB1"/>
                </a:solidFill>
              </a:rPr>
              <a:t>ter</a:t>
            </a:r>
            <a:r>
              <a:rPr lang="en-US" b="1" i="1" dirty="0">
                <a:solidFill>
                  <a:srgbClr val="006EB1"/>
                </a:solidFill>
              </a:rPr>
              <a:t> long discussions the network of research institutions was left </a:t>
            </a:r>
            <a:r>
              <a:rPr lang="hu-HU" b="1" i="1" dirty="0" err="1">
                <a:solidFill>
                  <a:srgbClr val="006EB1"/>
                </a:solidFill>
              </a:rPr>
              <a:t>with</a:t>
            </a:r>
            <a:r>
              <a:rPr lang="hu-HU" b="1" i="1" dirty="0">
                <a:solidFill>
                  <a:srgbClr val="006EB1"/>
                </a:solidFill>
              </a:rPr>
              <a:t> </a:t>
            </a:r>
            <a:r>
              <a:rPr lang="en-US" b="1" i="1" dirty="0">
                <a:solidFill>
                  <a:srgbClr val="006EB1"/>
                </a:solidFill>
              </a:rPr>
              <a:t>the Academy</a:t>
            </a:r>
            <a:r>
              <a:rPr lang="hu-HU" b="1" i="1" dirty="0">
                <a:solidFill>
                  <a:srgbClr val="006EB1"/>
                </a:solidFill>
              </a:rPr>
              <a:t>.</a:t>
            </a:r>
            <a:endParaRPr lang="hu-HU" b="1" dirty="0">
              <a:solidFill>
                <a:srgbClr val="006EB1"/>
              </a:solidFill>
            </a:endParaRPr>
          </a:p>
        </p:txBody>
      </p:sp>
    </p:spTree>
    <p:extLst>
      <p:ext uri="{BB962C8B-B14F-4D97-AF65-F5344CB8AC3E}">
        <p14:creationId xmlns:p14="http://schemas.microsoft.com/office/powerpoint/2010/main" val="201084290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57727" y="204716"/>
            <a:ext cx="10387262" cy="1156548"/>
          </a:xfrm>
        </p:spPr>
        <p:txBody>
          <a:bodyPr>
            <a:normAutofit fontScale="90000"/>
          </a:bodyPr>
          <a:lstStyle/>
          <a:p>
            <a:r>
              <a:rPr lang="hu-HU" b="1" dirty="0" err="1">
                <a:solidFill>
                  <a:srgbClr val="FF0000"/>
                </a:solidFill>
              </a:rPr>
              <a:t>In</a:t>
            </a:r>
            <a:r>
              <a:rPr lang="hu-HU" b="1" dirty="0">
                <a:solidFill>
                  <a:srgbClr val="FF0000"/>
                </a:solidFill>
              </a:rPr>
              <a:t> </a:t>
            </a:r>
            <a:r>
              <a:rPr lang="hu-HU" b="1" dirty="0" err="1">
                <a:solidFill>
                  <a:srgbClr val="FF0000"/>
                </a:solidFill>
              </a:rPr>
              <a:t>general</a:t>
            </a:r>
            <a:r>
              <a:rPr lang="hu-HU" b="1" dirty="0">
                <a:solidFill>
                  <a:srgbClr val="FF0000"/>
                </a:solidFill>
              </a:rPr>
              <a:t>: </a:t>
            </a:r>
            <a:r>
              <a:rPr lang="hu-HU" b="1" dirty="0" err="1">
                <a:solidFill>
                  <a:srgbClr val="FF0000"/>
                </a:solidFill>
              </a:rPr>
              <a:t>awarding</a:t>
            </a:r>
            <a:r>
              <a:rPr lang="hu-HU" b="1" dirty="0">
                <a:solidFill>
                  <a:srgbClr val="FF0000"/>
                </a:solidFill>
              </a:rPr>
              <a:t> </a:t>
            </a:r>
            <a:r>
              <a:rPr lang="hu-HU" b="1" dirty="0" err="1">
                <a:solidFill>
                  <a:srgbClr val="FF0000"/>
                </a:solidFill>
              </a:rPr>
              <a:t>the</a:t>
            </a:r>
            <a:r>
              <a:rPr lang="hu-HU" b="1" dirty="0">
                <a:solidFill>
                  <a:srgbClr val="FF0000"/>
                </a:solidFill>
              </a:rPr>
              <a:t> </a:t>
            </a:r>
            <a:r>
              <a:rPr lang="hu-HU" b="1" dirty="0" err="1">
                <a:solidFill>
                  <a:srgbClr val="FF0000"/>
                </a:solidFill>
              </a:rPr>
              <a:t>doctor</a:t>
            </a:r>
            <a:r>
              <a:rPr lang="hu-HU" b="1" dirty="0">
                <a:solidFill>
                  <a:srgbClr val="FF0000"/>
                </a:solidFill>
              </a:rPr>
              <a:t> </a:t>
            </a:r>
            <a:r>
              <a:rPr lang="hu-HU" b="1" dirty="0" err="1">
                <a:solidFill>
                  <a:srgbClr val="FF0000"/>
                </a:solidFill>
              </a:rPr>
              <a:t>degree</a:t>
            </a:r>
            <a:r>
              <a:rPr lang="hu-HU" b="1" dirty="0">
                <a:solidFill>
                  <a:srgbClr val="FF0000"/>
                </a:solidFill>
              </a:rPr>
              <a:t> is </a:t>
            </a:r>
            <a:r>
              <a:rPr lang="hu-HU" b="1" dirty="0" err="1">
                <a:solidFill>
                  <a:srgbClr val="FF0000"/>
                </a:solidFill>
              </a:rPr>
              <a:t>always</a:t>
            </a:r>
            <a:r>
              <a:rPr lang="hu-HU" b="1" dirty="0">
                <a:solidFill>
                  <a:srgbClr val="FF0000"/>
                </a:solidFill>
              </a:rPr>
              <a:t> a </a:t>
            </a:r>
            <a:r>
              <a:rPr lang="hu-HU" b="1" dirty="0" err="1">
                <a:solidFill>
                  <a:srgbClr val="FF0000"/>
                </a:solidFill>
              </a:rPr>
              <a:t>great</a:t>
            </a:r>
            <a:r>
              <a:rPr lang="hu-HU" b="1" dirty="0">
                <a:solidFill>
                  <a:srgbClr val="FF0000"/>
                </a:solidFill>
              </a:rPr>
              <a:t> </a:t>
            </a:r>
            <a:r>
              <a:rPr lang="hu-HU" b="1" dirty="0" err="1">
                <a:solidFill>
                  <a:srgbClr val="FF0000"/>
                </a:solidFill>
              </a:rPr>
              <a:t>ceremony</a:t>
            </a:r>
            <a:endParaRPr lang="hu-HU" b="1" dirty="0">
              <a:solidFill>
                <a:srgbClr val="FF0000"/>
              </a:solidFill>
            </a:endParaRPr>
          </a:p>
        </p:txBody>
      </p:sp>
      <p:pic>
        <p:nvPicPr>
          <p:cNvPr id="4" name="Tartalom helye 3" descr="090508_003.JPG"/>
          <p:cNvPicPr>
            <a:picLocks noGrp="1" noChangeAspect="1"/>
          </p:cNvPicPr>
          <p:nvPr>
            <p:ph idx="1"/>
          </p:nvPr>
        </p:nvPicPr>
        <p:blipFill>
          <a:blip r:embed="rId2" cstate="print"/>
          <a:stretch>
            <a:fillRect/>
          </a:stretch>
        </p:blipFill>
        <p:spPr>
          <a:xfrm>
            <a:off x="709863" y="1255411"/>
            <a:ext cx="2933032" cy="4106245"/>
          </a:xfrm>
        </p:spPr>
      </p:pic>
      <p:pic>
        <p:nvPicPr>
          <p:cNvPr id="5" name="Kép 4" descr="090508_018.JPG"/>
          <p:cNvPicPr>
            <a:picLocks noChangeAspect="1"/>
          </p:cNvPicPr>
          <p:nvPr/>
        </p:nvPicPr>
        <p:blipFill>
          <a:blip r:embed="rId3" cstate="print"/>
          <a:stretch>
            <a:fillRect/>
          </a:stretch>
        </p:blipFill>
        <p:spPr>
          <a:xfrm>
            <a:off x="5087032" y="1337528"/>
            <a:ext cx="6054210" cy="4034692"/>
          </a:xfrm>
          <a:prstGeom prst="rect">
            <a:avLst/>
          </a:prstGeom>
        </p:spPr>
      </p:pic>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DD588CA-B435-4291-94E1-7AFCDCD3851A}"/>
              </a:ext>
            </a:extLst>
          </p:cNvPr>
          <p:cNvSpPr>
            <a:spLocks noGrp="1"/>
          </p:cNvSpPr>
          <p:nvPr>
            <p:ph type="title"/>
          </p:nvPr>
        </p:nvSpPr>
        <p:spPr>
          <a:xfrm>
            <a:off x="152400" y="139633"/>
            <a:ext cx="12039600" cy="1156548"/>
          </a:xfrm>
        </p:spPr>
        <p:txBody>
          <a:bodyPr>
            <a:normAutofit fontScale="90000"/>
          </a:bodyPr>
          <a:lstStyle/>
          <a:p>
            <a:r>
              <a:rPr lang="hu-HU" b="1" dirty="0">
                <a:solidFill>
                  <a:srgbClr val="FF0000"/>
                </a:solidFill>
              </a:rPr>
              <a:t>II. </a:t>
            </a:r>
            <a:r>
              <a:rPr lang="en-US" b="1" dirty="0">
                <a:solidFill>
                  <a:srgbClr val="FF0000"/>
                </a:solidFill>
              </a:rPr>
              <a:t>The changes introduced by the Law on HE</a:t>
            </a:r>
            <a:r>
              <a:rPr lang="hu-HU" b="1" dirty="0">
                <a:solidFill>
                  <a:srgbClr val="FF0000"/>
                </a:solidFill>
              </a:rPr>
              <a:t> (1993)</a:t>
            </a:r>
            <a:r>
              <a:rPr lang="en-US" b="1" dirty="0">
                <a:solidFill>
                  <a:srgbClr val="FF0000"/>
                </a:solidFill>
              </a:rPr>
              <a:t> and on the H</a:t>
            </a:r>
            <a:r>
              <a:rPr lang="hu-HU" b="1" dirty="0">
                <a:solidFill>
                  <a:srgbClr val="FF0000"/>
                </a:solidFill>
              </a:rPr>
              <a:t>AS (1994)</a:t>
            </a:r>
            <a:endParaRPr lang="hu-HU" b="1" dirty="0">
              <a:solidFill>
                <a:schemeClr val="tx1"/>
              </a:solidFill>
            </a:endParaRPr>
          </a:p>
        </p:txBody>
      </p:sp>
      <p:sp>
        <p:nvSpPr>
          <p:cNvPr id="3" name="Tartalom helye 2">
            <a:extLst>
              <a:ext uri="{FF2B5EF4-FFF2-40B4-BE49-F238E27FC236}">
                <a16:creationId xmlns:a16="http://schemas.microsoft.com/office/drawing/2014/main" id="{72DD720D-A52F-4C6A-A84A-6573DC0B1513}"/>
              </a:ext>
            </a:extLst>
          </p:cNvPr>
          <p:cNvSpPr>
            <a:spLocks noGrp="1"/>
          </p:cNvSpPr>
          <p:nvPr>
            <p:ph idx="1"/>
          </p:nvPr>
        </p:nvSpPr>
        <p:spPr>
          <a:xfrm>
            <a:off x="76200" y="1518082"/>
            <a:ext cx="12192000" cy="4043737"/>
          </a:xfrm>
        </p:spPr>
        <p:txBody>
          <a:bodyPr>
            <a:normAutofit lnSpcReduction="10000"/>
          </a:bodyPr>
          <a:lstStyle/>
          <a:p>
            <a:pPr marL="742950" indent="-742950">
              <a:buAutoNum type="alphaLcParenR"/>
            </a:pPr>
            <a:r>
              <a:rPr lang="en-US" sz="3600" b="1" dirty="0">
                <a:solidFill>
                  <a:schemeClr val="tx1"/>
                </a:solidFill>
              </a:rPr>
              <a:t>The right of the universities to </a:t>
            </a:r>
            <a:r>
              <a:rPr lang="hu-HU" sz="3600" b="1" dirty="0" err="1">
                <a:solidFill>
                  <a:schemeClr val="tx1"/>
                </a:solidFill>
              </a:rPr>
              <a:t>award</a:t>
            </a:r>
            <a:r>
              <a:rPr lang="hu-HU" sz="3600" b="1" dirty="0">
                <a:solidFill>
                  <a:schemeClr val="tx1"/>
                </a:solidFill>
              </a:rPr>
              <a:t> </a:t>
            </a:r>
            <a:r>
              <a:rPr lang="en-US" sz="3600" b="1" dirty="0">
                <a:solidFill>
                  <a:schemeClr val="tx1"/>
                </a:solidFill>
              </a:rPr>
              <a:t>PhD (DLA) degrees </a:t>
            </a:r>
            <a:endParaRPr lang="hu-HU" sz="3600" b="1" dirty="0">
              <a:solidFill>
                <a:schemeClr val="tx1"/>
              </a:solidFill>
            </a:endParaRPr>
          </a:p>
          <a:p>
            <a:pPr marL="457200" indent="-457200">
              <a:buFont typeface="Arial" panose="020B0604020202020204" pitchFamily="34" charset="0"/>
              <a:buChar char="•"/>
            </a:pPr>
            <a:r>
              <a:rPr lang="en-US" b="1" i="1" dirty="0">
                <a:solidFill>
                  <a:srgbClr val="006EB1"/>
                </a:solidFill>
              </a:rPr>
              <a:t>The only scientific degree is given by the universities. (It took away the right from the Academy.) </a:t>
            </a:r>
            <a:endParaRPr lang="hu-HU" b="1" i="1" dirty="0">
              <a:solidFill>
                <a:srgbClr val="006EB1"/>
              </a:solidFill>
            </a:endParaRPr>
          </a:p>
          <a:p>
            <a:pPr marL="457200" indent="-457200">
              <a:buFont typeface="Arial" panose="020B0604020202020204" pitchFamily="34" charset="0"/>
              <a:buChar char="•"/>
            </a:pPr>
            <a:r>
              <a:rPr lang="hu-HU" b="1" i="1" dirty="0">
                <a:solidFill>
                  <a:srgbClr val="006EB1"/>
                </a:solidFill>
              </a:rPr>
              <a:t>T</a:t>
            </a:r>
            <a:r>
              <a:rPr lang="en-US" b="1" i="1" dirty="0" err="1">
                <a:solidFill>
                  <a:srgbClr val="006EB1"/>
                </a:solidFill>
              </a:rPr>
              <a:t>ransisonal</a:t>
            </a:r>
            <a:r>
              <a:rPr lang="en-US" b="1" i="1" dirty="0">
                <a:solidFill>
                  <a:srgbClr val="006EB1"/>
                </a:solidFill>
              </a:rPr>
              <a:t> </a:t>
            </a:r>
            <a:r>
              <a:rPr lang="en-US" b="1" i="1" dirty="0" err="1">
                <a:solidFill>
                  <a:srgbClr val="006EB1"/>
                </a:solidFill>
              </a:rPr>
              <a:t>reg</a:t>
            </a:r>
            <a:r>
              <a:rPr lang="hu-HU" b="1" i="1" dirty="0">
                <a:solidFill>
                  <a:srgbClr val="006EB1"/>
                </a:solidFill>
              </a:rPr>
              <a:t>.</a:t>
            </a:r>
            <a:r>
              <a:rPr lang="en-US" b="1" i="1" dirty="0">
                <a:solidFill>
                  <a:srgbClr val="006EB1"/>
                </a:solidFill>
              </a:rPr>
              <a:t>: </a:t>
            </a:r>
            <a:r>
              <a:rPr lang="en-US" b="1" i="1" dirty="0" err="1">
                <a:solidFill>
                  <a:srgbClr val="006EB1"/>
                </a:solidFill>
              </a:rPr>
              <a:t>CSc</a:t>
            </a:r>
            <a:r>
              <a:rPr lang="en-US" b="1" i="1" dirty="0">
                <a:solidFill>
                  <a:srgbClr val="006EB1"/>
                </a:solidFill>
              </a:rPr>
              <a:t> equal to PhD, dr. </a:t>
            </a:r>
            <a:r>
              <a:rPr lang="en-US" b="1" i="1" dirty="0" err="1">
                <a:solidFill>
                  <a:srgbClr val="006EB1"/>
                </a:solidFill>
              </a:rPr>
              <a:t>univ</a:t>
            </a:r>
            <a:r>
              <a:rPr lang="en-US" b="1" i="1" dirty="0">
                <a:solidFill>
                  <a:srgbClr val="006EB1"/>
                </a:solidFill>
              </a:rPr>
              <a:t>. may be equal with PhD, </a:t>
            </a:r>
            <a:r>
              <a:rPr lang="hu-HU" b="1" i="1" dirty="0">
                <a:solidFill>
                  <a:srgbClr val="006EB1"/>
                </a:solidFill>
              </a:rPr>
              <a:t>e</a:t>
            </a:r>
            <a:r>
              <a:rPr lang="en-US" b="1" i="1" dirty="0" err="1">
                <a:solidFill>
                  <a:srgbClr val="006EB1"/>
                </a:solidFill>
              </a:rPr>
              <a:t>quivalency</a:t>
            </a:r>
            <a:r>
              <a:rPr lang="en-US" b="1" i="1" dirty="0">
                <a:solidFill>
                  <a:srgbClr val="006EB1"/>
                </a:solidFill>
              </a:rPr>
              <a:t> procedure</a:t>
            </a:r>
            <a:r>
              <a:rPr lang="hu-HU" b="1" i="1" dirty="0">
                <a:solidFill>
                  <a:srgbClr val="006EB1"/>
                </a:solidFill>
              </a:rPr>
              <a:t> </a:t>
            </a:r>
            <a:r>
              <a:rPr lang="hu-HU" b="1" i="1" dirty="0" err="1">
                <a:solidFill>
                  <a:srgbClr val="006EB1"/>
                </a:solidFill>
              </a:rPr>
              <a:t>for</a:t>
            </a:r>
            <a:r>
              <a:rPr lang="hu-HU" b="1" i="1" dirty="0">
                <a:solidFill>
                  <a:srgbClr val="006EB1"/>
                </a:solidFill>
              </a:rPr>
              <a:t> f</a:t>
            </a:r>
            <a:r>
              <a:rPr lang="en-US" b="1" i="1" dirty="0" err="1">
                <a:solidFill>
                  <a:srgbClr val="006EB1"/>
                </a:solidFill>
              </a:rPr>
              <a:t>oreign</a:t>
            </a:r>
            <a:r>
              <a:rPr lang="en-US" b="1" i="1" dirty="0">
                <a:solidFill>
                  <a:srgbClr val="006EB1"/>
                </a:solidFill>
              </a:rPr>
              <a:t> degrees</a:t>
            </a:r>
            <a:r>
              <a:rPr lang="hu-HU" b="1" i="1" dirty="0">
                <a:solidFill>
                  <a:srgbClr val="006EB1"/>
                </a:solidFill>
              </a:rPr>
              <a:t>.</a:t>
            </a:r>
          </a:p>
          <a:p>
            <a:pPr lvl="0"/>
            <a:r>
              <a:rPr lang="hu-HU" sz="4000" b="1" dirty="0">
                <a:solidFill>
                  <a:schemeClr val="tx1"/>
                </a:solidFill>
              </a:rPr>
              <a:t>b) </a:t>
            </a:r>
            <a:r>
              <a:rPr lang="en-US" sz="4000" b="1" dirty="0">
                <a:solidFill>
                  <a:schemeClr val="tx1"/>
                </a:solidFill>
              </a:rPr>
              <a:t>Establishing doctoral schools at universities</a:t>
            </a:r>
            <a:endParaRPr lang="hu-HU" sz="4000" b="1" dirty="0">
              <a:solidFill>
                <a:schemeClr val="tx1"/>
              </a:solidFill>
            </a:endParaRPr>
          </a:p>
          <a:p>
            <a:r>
              <a:rPr lang="en-US" b="1" i="1" dirty="0">
                <a:solidFill>
                  <a:srgbClr val="006EB1"/>
                </a:solidFill>
              </a:rPr>
              <a:t>Doctoral </a:t>
            </a:r>
            <a:r>
              <a:rPr lang="hu-HU" b="1" i="1" dirty="0">
                <a:solidFill>
                  <a:srgbClr val="006EB1"/>
                </a:solidFill>
              </a:rPr>
              <a:t>(PhD) </a:t>
            </a:r>
            <a:r>
              <a:rPr lang="en-US" b="1" i="1" dirty="0">
                <a:solidFill>
                  <a:srgbClr val="006EB1"/>
                </a:solidFill>
              </a:rPr>
              <a:t>school: </a:t>
            </a:r>
            <a:r>
              <a:rPr lang="hu-HU" b="1" i="1" dirty="0">
                <a:solidFill>
                  <a:srgbClr val="006EB1"/>
                </a:solidFill>
              </a:rPr>
              <a:t>unit </a:t>
            </a:r>
            <a:r>
              <a:rPr lang="hu-HU" b="1" i="1" dirty="0" err="1">
                <a:solidFill>
                  <a:srgbClr val="006EB1"/>
                </a:solidFill>
              </a:rPr>
              <a:t>for</a:t>
            </a:r>
            <a:r>
              <a:rPr lang="hu-HU" b="1" i="1" dirty="0">
                <a:solidFill>
                  <a:srgbClr val="006EB1"/>
                </a:solidFill>
              </a:rPr>
              <a:t> </a:t>
            </a:r>
            <a:r>
              <a:rPr lang="en-US" b="1" i="1" dirty="0">
                <a:solidFill>
                  <a:srgbClr val="006EB1"/>
                </a:solidFill>
              </a:rPr>
              <a:t>regular education of the most talented students </a:t>
            </a:r>
            <a:r>
              <a:rPr lang="hu-HU" b="1" i="1" dirty="0" err="1">
                <a:solidFill>
                  <a:srgbClr val="006EB1"/>
                </a:solidFill>
              </a:rPr>
              <a:t>at</a:t>
            </a:r>
            <a:r>
              <a:rPr lang="hu-HU" b="1" i="1" dirty="0">
                <a:solidFill>
                  <a:srgbClr val="006EB1"/>
                </a:solidFill>
              </a:rPr>
              <a:t> </a:t>
            </a:r>
            <a:r>
              <a:rPr lang="hu-HU" b="1" i="1" dirty="0" err="1">
                <a:solidFill>
                  <a:srgbClr val="006EB1"/>
                </a:solidFill>
              </a:rPr>
              <a:t>the</a:t>
            </a:r>
            <a:r>
              <a:rPr lang="hu-HU" b="1" i="1" dirty="0">
                <a:solidFill>
                  <a:srgbClr val="006EB1"/>
                </a:solidFill>
              </a:rPr>
              <a:t> </a:t>
            </a:r>
            <a:r>
              <a:rPr lang="hu-HU" b="1" i="1" dirty="0" err="1">
                <a:solidFill>
                  <a:srgbClr val="006EB1"/>
                </a:solidFill>
              </a:rPr>
              <a:t>universities</a:t>
            </a:r>
            <a:r>
              <a:rPr lang="hu-HU" b="1" i="1" dirty="0">
                <a:solidFill>
                  <a:srgbClr val="006EB1"/>
                </a:solidFill>
              </a:rPr>
              <a:t> </a:t>
            </a:r>
            <a:r>
              <a:rPr lang="en-US" b="1" i="1" dirty="0">
                <a:solidFill>
                  <a:srgbClr val="006EB1"/>
                </a:solidFill>
              </a:rPr>
              <a:t>to become scientist. </a:t>
            </a:r>
            <a:endParaRPr lang="hu-HU" b="1" dirty="0">
              <a:solidFill>
                <a:srgbClr val="006EB1"/>
              </a:solidFill>
            </a:endParaRPr>
          </a:p>
          <a:p>
            <a:pPr lvl="0"/>
            <a:endParaRPr lang="hu-HU" sz="4000" b="1" dirty="0">
              <a:solidFill>
                <a:schemeClr val="tx1"/>
              </a:solidFill>
            </a:endParaRPr>
          </a:p>
          <a:p>
            <a:endParaRPr lang="hu-HU" b="1" i="1" dirty="0">
              <a:solidFill>
                <a:srgbClr val="006EB1"/>
              </a:solidFill>
            </a:endParaRPr>
          </a:p>
          <a:p>
            <a:endParaRPr lang="hu-HU" dirty="0"/>
          </a:p>
        </p:txBody>
      </p:sp>
    </p:spTree>
    <p:extLst>
      <p:ext uri="{BB962C8B-B14F-4D97-AF65-F5344CB8AC3E}">
        <p14:creationId xmlns:p14="http://schemas.microsoft.com/office/powerpoint/2010/main" val="2785669683"/>
      </p:ext>
    </p:extLst>
  </p:cSld>
  <p:clrMapOvr>
    <a:masterClrMapping/>
  </p:clrMapOvr>
  <p:transition spd="slow">
    <p:push dir="u"/>
  </p:transition>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3D2D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3653</TotalTime>
  <Words>1891</Words>
  <Application>Microsoft Office PowerPoint</Application>
  <PresentationFormat>Szélesvásznú</PresentationFormat>
  <Paragraphs>112</Paragraphs>
  <Slides>18</Slides>
  <Notes>0</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18</vt:i4>
      </vt:variant>
    </vt:vector>
  </HeadingPairs>
  <TitlesOfParts>
    <vt:vector size="24" baseType="lpstr">
      <vt:lpstr>Arial</vt:lpstr>
      <vt:lpstr>Times New Roman</vt:lpstr>
      <vt:lpstr>Calibri</vt:lpstr>
      <vt:lpstr>Gotham Bold</vt:lpstr>
      <vt:lpstr>Gotham Book</vt:lpstr>
      <vt:lpstr>Office Theme</vt:lpstr>
      <vt:lpstr>Lessons from the transformation of the doctoral education in Hungary from an Academy-managed system to a university-based system</vt:lpstr>
      <vt:lpstr>Personal approach to the topic:</vt:lpstr>
      <vt:lpstr>Outline of the talk:</vt:lpstr>
      <vt:lpstr>I. Hungarian system of doctoral education before the Law on HE (1993) a) A brief history of doctoral education in Hungary</vt:lpstr>
      <vt:lpstr>b) The doctoral education managed by the Academy of Sciences</vt:lpstr>
      <vt:lpstr>Doctor titles given by the Academy</vt:lpstr>
      <vt:lpstr>c) A critical analysis of the Academy-managed system</vt:lpstr>
      <vt:lpstr>In general: awarding the doctor degree is always a great ceremony</vt:lpstr>
      <vt:lpstr>II. The changes introduced by the Law on HE (1993) and on the HAS (1994)</vt:lpstr>
      <vt:lpstr>Questions at establishing PhD schools: each of them had to be answered</vt:lpstr>
      <vt:lpstr>c) The title of Doctor of HAS, the role of HAS</vt:lpstr>
      <vt:lpstr>d) The relation of the universities and the network of research institutions</vt:lpstr>
      <vt:lpstr>III. The tasks and practice of the Hungarian Accreditation Committee</vt:lpstr>
      <vt:lpstr>PowerPoint-bemutató</vt:lpstr>
      <vt:lpstr>IV. The overview of the university-based doctoral school system a) The results and achievements of the system</vt:lpstr>
      <vt:lpstr>PowerPoint-bemutató</vt:lpstr>
      <vt:lpstr>V. Retrospective critical analysis of the transformation of the doctoral education   Many mistakes were made!</vt:lpstr>
      <vt:lpstr>Thank you for your attention!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UNICA Network</dc:title>
  <dc:creator>UNICA-Comms</dc:creator>
  <cp:lastModifiedBy>User</cp:lastModifiedBy>
  <cp:revision>203</cp:revision>
  <dcterms:created xsi:type="dcterms:W3CDTF">2016-03-21T10:18:30Z</dcterms:created>
  <dcterms:modified xsi:type="dcterms:W3CDTF">2019-03-13T08:02:30Z</dcterms:modified>
</cp:coreProperties>
</file>