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77" r:id="rId4"/>
    <p:sldId id="279" r:id="rId5"/>
    <p:sldId id="282" r:id="rId6"/>
    <p:sldId id="281" r:id="rId7"/>
    <p:sldId id="27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5B"/>
    <a:srgbClr val="B9D531"/>
    <a:srgbClr val="559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0338" autoAdjust="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DAA51-DD05-46C0-AD9D-C4B37EBC71FE}" type="datetimeFigureOut">
              <a:rPr lang="hu-HU" smtClean="0"/>
              <a:t>2019. 03. 13.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C580-24C1-4B73-B898-02C8F028FE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354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B0F8E-D8C4-8F49-AA03-2B54EC9A2368}" type="datetimeFigureOut">
              <a:rPr lang="hu-HU" smtClean="0"/>
              <a:t>2019. 03. 13.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BFC46-1C69-994F-8283-7032EB2EFD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395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BFC46-1C69-994F-8283-7032EB2EFD5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3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82AAC-3A4A-4F2A-A856-DC7A33217B4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1044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bl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"/>
          <p:cNvSpPr/>
          <p:nvPr userDrawn="1"/>
        </p:nvSpPr>
        <p:spPr>
          <a:xfrm>
            <a:off x="0" y="620368"/>
            <a:ext cx="952500" cy="6237635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1" name="Rectangle"/>
          <p:cNvSpPr/>
          <p:nvPr userDrawn="1"/>
        </p:nvSpPr>
        <p:spPr>
          <a:xfrm>
            <a:off x="952500" y="-18019"/>
            <a:ext cx="8191500" cy="638385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2" name="Téglalap 1"/>
          <p:cNvSpPr/>
          <p:nvPr userDrawn="1"/>
        </p:nvSpPr>
        <p:spPr>
          <a:xfrm>
            <a:off x="1714962" y="2850291"/>
            <a:ext cx="1670050" cy="668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1" y="1260000"/>
            <a:ext cx="6759080" cy="1620000"/>
          </a:xfrm>
          <a:prstGeom prst="rect">
            <a:avLst/>
          </a:prstGeom>
        </p:spPr>
      </p:pic>
      <p:sp>
        <p:nvSpPr>
          <p:cNvPr id="12" name="Téglalap 11"/>
          <p:cNvSpPr/>
          <p:nvPr userDrawn="1"/>
        </p:nvSpPr>
        <p:spPr>
          <a:xfrm>
            <a:off x="964276" y="2909916"/>
            <a:ext cx="8179724" cy="3973484"/>
          </a:xfrm>
          <a:prstGeom prst="rect">
            <a:avLst/>
          </a:prstGeom>
          <a:solidFill>
            <a:srgbClr val="B9D53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13" name="Szövegdoboz 12"/>
          <p:cNvSpPr txBox="1"/>
          <p:nvPr userDrawn="1"/>
        </p:nvSpPr>
        <p:spPr>
          <a:xfrm>
            <a:off x="1463043" y="3408219"/>
            <a:ext cx="70658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b="1" dirty="0" smtClean="0">
                <a:latin typeface="Calibri" charset="0"/>
                <a:ea typeface="Calibri" charset="0"/>
                <a:cs typeface="Calibri" charset="0"/>
              </a:rPr>
              <a:t>A Tanulmányi Bizottság </a:t>
            </a:r>
            <a:br>
              <a:rPr lang="hu-HU" sz="5000" b="1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hu-HU" sz="5000" b="1" dirty="0" smtClean="0">
                <a:latin typeface="Calibri" charset="0"/>
                <a:ea typeface="Calibri" charset="0"/>
                <a:cs typeface="Calibri" charset="0"/>
              </a:rPr>
              <a:t>és a Delegált Kör</a:t>
            </a:r>
            <a:endParaRPr lang="hu-HU" sz="30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hu-HU" sz="3000" b="1" dirty="0" smtClean="0">
              <a:latin typeface="Fotogram" panose="00000500000000000000" pitchFamily="2" charset="0"/>
            </a:endParaRPr>
          </a:p>
          <a:p>
            <a:endParaRPr lang="hu-HU" sz="3000" b="1" dirty="0">
              <a:latin typeface="Fotogram" panose="00000500000000000000" pitchFamily="2" charset="0"/>
            </a:endParaRP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1463043" y="5140302"/>
            <a:ext cx="7065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latin typeface="Calibri" charset="0"/>
                <a:ea typeface="Calibri" charset="0"/>
                <a:cs typeface="Calibri" charset="0"/>
              </a:rPr>
              <a:t>Ladányi Bence</a:t>
            </a:r>
          </a:p>
        </p:txBody>
      </p:sp>
      <p:sp>
        <p:nvSpPr>
          <p:cNvPr id="15" name="Szövegdoboz 14"/>
          <p:cNvSpPr txBox="1"/>
          <p:nvPr userDrawn="1"/>
        </p:nvSpPr>
        <p:spPr>
          <a:xfrm>
            <a:off x="1463043" y="5838095"/>
            <a:ext cx="5609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>
                <a:latin typeface="Calibri" charset="0"/>
                <a:ea typeface="Calibri" charset="0"/>
                <a:cs typeface="Calibri" charset="0"/>
              </a:rPr>
              <a:t>Dátum: 2018.09.13.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73026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8183-3EE2-482C-AB54-ABE12FFB09A6}" type="datetime1">
              <a:rPr lang="hu-HU" smtClean="0"/>
              <a:t>2019. 03. 13.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EEDA-C247-4FE7-A9F6-3A1398582D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64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bl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"/>
          <p:cNvSpPr/>
          <p:nvPr userDrawn="1"/>
        </p:nvSpPr>
        <p:spPr>
          <a:xfrm>
            <a:off x="0" y="620368"/>
            <a:ext cx="952500" cy="6237635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1" name="Rectangle"/>
          <p:cNvSpPr/>
          <p:nvPr userDrawn="1"/>
        </p:nvSpPr>
        <p:spPr>
          <a:xfrm>
            <a:off x="952500" y="-18019"/>
            <a:ext cx="8191500" cy="638385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2" name="Téglalap 1"/>
          <p:cNvSpPr/>
          <p:nvPr userDrawn="1"/>
        </p:nvSpPr>
        <p:spPr>
          <a:xfrm>
            <a:off x="1714962" y="2850291"/>
            <a:ext cx="1670050" cy="668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1" y="1260000"/>
            <a:ext cx="6759080" cy="1620000"/>
          </a:xfrm>
          <a:prstGeom prst="rect">
            <a:avLst/>
          </a:prstGeom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620001" y="3369555"/>
            <a:ext cx="675908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8864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E356-3AF3-4039-AA32-6C55E4E64DCD}" type="datetime1">
              <a:rPr lang="hu-HU" smtClean="0"/>
              <a:t>2019. 03. 13.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Rectangle"/>
          <p:cNvSpPr/>
          <p:nvPr userDrawn="1"/>
        </p:nvSpPr>
        <p:spPr>
          <a:xfrm>
            <a:off x="4343107" y="-1"/>
            <a:ext cx="4800894" cy="510242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1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4" y="144000"/>
            <a:ext cx="3641567" cy="8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80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813" y="1285382"/>
            <a:ext cx="7533269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9813" y="2687764"/>
            <a:ext cx="7533269" cy="3514951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7781-8271-4D41-BDE4-1D0AB9ABBA5F}" type="datetime1">
              <a:rPr lang="hu-HU" smtClean="0"/>
              <a:t>2019. 03. 13.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Rectangle"/>
          <p:cNvSpPr/>
          <p:nvPr userDrawn="1"/>
        </p:nvSpPr>
        <p:spPr>
          <a:xfrm>
            <a:off x="4343107" y="-1"/>
            <a:ext cx="4800894" cy="510242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0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4" y="144000"/>
            <a:ext cx="3641567" cy="8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2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814" y="1183014"/>
            <a:ext cx="8025537" cy="673886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9814" y="2086217"/>
            <a:ext cx="4008369" cy="4188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9814" y="2734393"/>
            <a:ext cx="4008369" cy="345527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1" y="2086217"/>
            <a:ext cx="3887391" cy="4188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1" y="2734393"/>
            <a:ext cx="3887391" cy="345527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628650" y="6535857"/>
            <a:ext cx="2057400" cy="185621"/>
          </a:xfrm>
        </p:spPr>
        <p:txBody>
          <a:bodyPr/>
          <a:lstStyle/>
          <a:p>
            <a:fld id="{C1269F74-EC46-4DF0-BA39-3C5983283AF3}" type="datetime1">
              <a:rPr lang="hu-HU" smtClean="0"/>
              <a:t>2019. 03. 13.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28950" y="6535857"/>
            <a:ext cx="3086100" cy="185621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457950" y="6535857"/>
            <a:ext cx="2057400" cy="185621"/>
          </a:xfrm>
        </p:spPr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Rectangle"/>
          <p:cNvSpPr/>
          <p:nvPr userDrawn="1"/>
        </p:nvSpPr>
        <p:spPr>
          <a:xfrm>
            <a:off x="4343107" y="-1"/>
            <a:ext cx="4800894" cy="510242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6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7" name="Kép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4" y="144000"/>
            <a:ext cx="3641567" cy="8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91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814" y="1713868"/>
            <a:ext cx="7498478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59E5-7E60-4CD9-B6A5-C7915ADA4B98}" type="datetime1">
              <a:rPr lang="hu-HU" smtClean="0"/>
              <a:t>2019. 03. 13.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"/>
          <p:cNvSpPr/>
          <p:nvPr userDrawn="1"/>
        </p:nvSpPr>
        <p:spPr>
          <a:xfrm>
            <a:off x="4343107" y="-1"/>
            <a:ext cx="4800894" cy="510242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9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4" y="144000"/>
            <a:ext cx="3641567" cy="8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23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bl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3444-F907-408A-B346-DD642C50F8A7}" type="datetime1">
              <a:rPr lang="hu-HU" smtClean="0"/>
              <a:t>2019. 03. 13.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"/>
          <p:cNvSpPr/>
          <p:nvPr userDrawn="1"/>
        </p:nvSpPr>
        <p:spPr>
          <a:xfrm>
            <a:off x="4343107" y="-1"/>
            <a:ext cx="4800894" cy="510242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8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4" y="144000"/>
            <a:ext cx="3641567" cy="872802"/>
          </a:xfrm>
          <a:prstGeom prst="rect">
            <a:avLst/>
          </a:prstGeom>
        </p:spPr>
      </p:pic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628651" y="1698234"/>
            <a:ext cx="779042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199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7512" y="1056077"/>
            <a:ext cx="2949178" cy="111798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10533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77512" y="2174059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8AB8-1827-446B-BDF7-2D1291A121EF}" type="datetime1">
              <a:rPr lang="hu-HU" smtClean="0"/>
              <a:t>2019. 03. 13.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Rectangle"/>
          <p:cNvSpPr/>
          <p:nvPr userDrawn="1"/>
        </p:nvSpPr>
        <p:spPr>
          <a:xfrm>
            <a:off x="4343107" y="-1"/>
            <a:ext cx="4800894" cy="510242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1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4" y="144000"/>
            <a:ext cx="3641567" cy="8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71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D917-3E03-4AF7-A1C3-A37352BF1B8E}" type="datetime1">
              <a:rPr lang="hu-HU" smtClean="0"/>
              <a:t>2019. 03. 13.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"/>
          <p:cNvSpPr/>
          <p:nvPr userDrawn="1"/>
        </p:nvSpPr>
        <p:spPr>
          <a:xfrm>
            <a:off x="4343107" y="-1"/>
            <a:ext cx="4800894" cy="510242"/>
          </a:xfrm>
          <a:prstGeom prst="rect">
            <a:avLst/>
          </a:prstGeom>
          <a:solidFill>
            <a:srgbClr val="B9D53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8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14" y="144000"/>
            <a:ext cx="3641567" cy="8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7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E6C6-D17C-4674-A1F3-D199C82EBA4D}" type="datetime1">
              <a:rPr lang="hu-HU" smtClean="0"/>
              <a:t>2019. 03. 13.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08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49" r:id="rId2"/>
    <p:sldLayoutId id="2147483653" r:id="rId3"/>
    <p:sldLayoutId id="2147483654" r:id="rId4"/>
    <p:sldLayoutId id="2147483657" r:id="rId5"/>
    <p:sldLayoutId id="2147483658" r:id="rId6"/>
    <p:sldLayoutId id="2147483659" r:id="rId7"/>
    <p:sldLayoutId id="2147483661" r:id="rId8"/>
    <p:sldLayoutId id="2147483666" r:id="rId9"/>
    <p:sldLayoutId id="214748367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inyurl.com/yyfdaft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964276" y="2884516"/>
            <a:ext cx="8179724" cy="3973484"/>
          </a:xfrm>
          <a:prstGeom prst="rect">
            <a:avLst/>
          </a:prstGeom>
          <a:solidFill>
            <a:srgbClr val="B9D53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463044" y="3408219"/>
            <a:ext cx="7486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Improving the quality of supervisors' work: good practices in supervisory </a:t>
            </a:r>
            <a:r>
              <a:rPr lang="en-GB" sz="3200" b="1" dirty="0" smtClean="0"/>
              <a:t>work</a:t>
            </a:r>
            <a:endParaRPr lang="hu-HU" sz="3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463044" y="4838599"/>
            <a:ext cx="7486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Workshop</a:t>
            </a:r>
            <a:r>
              <a:rPr lang="hu-HU" b="1" dirty="0" smtClean="0"/>
              <a:t> </a:t>
            </a:r>
            <a:r>
              <a:rPr lang="hu-HU" b="1" smtClean="0"/>
              <a:t>designed</a:t>
            </a:r>
            <a:r>
              <a:rPr lang="hu-HU" b="1" dirty="0" smtClean="0"/>
              <a:t> and </a:t>
            </a:r>
            <a:r>
              <a:rPr lang="hu-HU" b="1" dirty="0" err="1" smtClean="0"/>
              <a:t>facilitated</a:t>
            </a:r>
            <a:r>
              <a:rPr lang="hu-HU" b="1" dirty="0" smtClean="0"/>
              <a:t> </a:t>
            </a:r>
            <a:r>
              <a:rPr lang="hu-HU" b="1" dirty="0" err="1" smtClean="0"/>
              <a:t>by</a:t>
            </a:r>
            <a:endParaRPr lang="hu-HU" b="1" dirty="0" smtClean="0"/>
          </a:p>
          <a:p>
            <a:r>
              <a:rPr lang="hu-HU" b="1" dirty="0" smtClean="0"/>
              <a:t>Gábor Halász, Attila Horváth H., Orsolya Kálmán, Kinga Káplár-</a:t>
            </a:r>
            <a:r>
              <a:rPr lang="hu-HU" b="1" dirty="0" err="1" smtClean="0"/>
              <a:t>Kodácsy</a:t>
            </a:r>
            <a:endParaRPr lang="hu-HU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1463042" y="5838093"/>
            <a:ext cx="56094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ELTE </a:t>
            </a:r>
            <a:r>
              <a:rPr lang="hu-HU" b="1" dirty="0"/>
              <a:t>PKK </a:t>
            </a:r>
          </a:p>
          <a:p>
            <a:r>
              <a:rPr lang="en-GB" b="1" dirty="0"/>
              <a:t>13 March 2019, Budapest</a:t>
            </a:r>
            <a:endParaRPr lang="hu-HU" dirty="0"/>
          </a:p>
          <a:p>
            <a:r>
              <a:rPr lang="en-GB" b="1" dirty="0"/>
              <a:t>15:00-16:45</a:t>
            </a:r>
            <a:endParaRPr lang="hu-HU" dirty="0"/>
          </a:p>
          <a:p>
            <a:pPr algn="ctr"/>
            <a:endParaRPr lang="hu-HU" b="1" dirty="0">
              <a:latin typeface="Garamond" panose="02020404030301010803" pitchFamily="18" charset="0"/>
            </a:endParaRPr>
          </a:p>
          <a:p>
            <a:endParaRPr lang="hu-HU" dirty="0"/>
          </a:p>
        </p:txBody>
      </p:sp>
      <p:pic>
        <p:nvPicPr>
          <p:cNvPr id="17" name="image3.png" descr="UNICA Blue_horizontal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877282" y="678888"/>
            <a:ext cx="1761546" cy="471055"/>
          </a:xfrm>
          <a:prstGeom prst="rect">
            <a:avLst/>
          </a:prstGeom>
          <a:ln/>
        </p:spPr>
      </p:pic>
      <p:pic>
        <p:nvPicPr>
          <p:cNvPr id="18" name="image1.png" descr="Uzdoc_without background.png"/>
          <p:cNvPicPr/>
          <p:nvPr/>
        </p:nvPicPr>
        <p:blipFill>
          <a:blip r:embed="rId4"/>
          <a:srcRect t="27954" b="33333"/>
          <a:stretch>
            <a:fillRect/>
          </a:stretch>
        </p:blipFill>
        <p:spPr>
          <a:xfrm>
            <a:off x="5728176" y="549335"/>
            <a:ext cx="1753293" cy="642159"/>
          </a:xfrm>
          <a:prstGeom prst="rect">
            <a:avLst/>
          </a:prstGeom>
          <a:ln/>
        </p:spPr>
      </p:pic>
      <p:pic>
        <p:nvPicPr>
          <p:cNvPr id="19" name="image2.jp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7432758" y="704965"/>
            <a:ext cx="1669684" cy="48652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058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Introduction</a:t>
            </a:r>
            <a:endParaRPr lang="en-A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2960" y="2241552"/>
            <a:ext cx="7543800" cy="383776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400" b="1" dirty="0" smtClean="0">
                <a:latin typeface="+mj-lt"/>
              </a:rPr>
              <a:t>Goal</a:t>
            </a:r>
            <a:r>
              <a:rPr lang="hu-HU" sz="2400" b="1" dirty="0" smtClean="0">
                <a:latin typeface="+mj-lt"/>
              </a:rPr>
              <a:t>: </a:t>
            </a:r>
          </a:p>
          <a:p>
            <a:pPr lvl="1"/>
            <a:r>
              <a:rPr lang="en-AU" sz="2400" dirty="0" smtClean="0">
                <a:latin typeface="+mj-lt"/>
              </a:rPr>
              <a:t>create and define a possible support strategy for supervisors provided by a fictive doctoral school through individual PhD life stories</a:t>
            </a:r>
          </a:p>
          <a:p>
            <a:pPr marL="0" lvl="0" indent="0">
              <a:buNone/>
            </a:pPr>
            <a:r>
              <a:rPr lang="en-GB" sz="2400" b="1" dirty="0" smtClean="0">
                <a:latin typeface="+mj-lt"/>
              </a:rPr>
              <a:t>Context</a:t>
            </a:r>
            <a:r>
              <a:rPr lang="hu-HU" sz="2400" b="1" dirty="0" smtClean="0">
                <a:latin typeface="+mj-lt"/>
              </a:rPr>
              <a:t>:</a:t>
            </a:r>
          </a:p>
          <a:p>
            <a:pPr lvl="1"/>
            <a:r>
              <a:rPr lang="hu-HU" sz="2400" dirty="0">
                <a:latin typeface="+mj-lt"/>
              </a:rPr>
              <a:t>f</a:t>
            </a:r>
            <a:r>
              <a:rPr lang="en-AU" sz="2400" dirty="0" err="1" smtClean="0">
                <a:latin typeface="+mj-lt"/>
              </a:rPr>
              <a:t>ictive</a:t>
            </a:r>
            <a:r>
              <a:rPr lang="en-AU" sz="2400" dirty="0" smtClean="0">
                <a:latin typeface="+mj-lt"/>
              </a:rPr>
              <a:t> journey plots of PhD students based on real narratives</a:t>
            </a:r>
          </a:p>
          <a:p>
            <a:pPr lvl="1"/>
            <a:r>
              <a:rPr lang="hu-HU" sz="2400" dirty="0">
                <a:latin typeface="+mj-lt"/>
              </a:rPr>
              <a:t>c</a:t>
            </a:r>
            <a:r>
              <a:rPr lang="en-AU" sz="2400" dirty="0" err="1" smtClean="0">
                <a:latin typeface="+mj-lt"/>
              </a:rPr>
              <a:t>ritical</a:t>
            </a:r>
            <a:r>
              <a:rPr lang="en-AU" sz="2400" dirty="0" smtClean="0">
                <a:latin typeface="+mj-lt"/>
              </a:rPr>
              <a:t> incidents and possible supervisory support</a:t>
            </a:r>
          </a:p>
          <a:p>
            <a:pPr lvl="1"/>
            <a:r>
              <a:rPr lang="hu-HU" sz="2400" dirty="0">
                <a:latin typeface="+mj-lt"/>
              </a:rPr>
              <a:t>s</a:t>
            </a:r>
            <a:r>
              <a:rPr lang="en-AU" sz="2400" dirty="0" err="1" smtClean="0">
                <a:latin typeface="+mj-lt"/>
              </a:rPr>
              <a:t>upervisory</a:t>
            </a:r>
            <a:r>
              <a:rPr lang="en-AU" sz="2400" dirty="0" smtClean="0">
                <a:latin typeface="+mj-lt"/>
              </a:rPr>
              <a:t> </a:t>
            </a:r>
            <a:r>
              <a:rPr lang="hu-HU" sz="2400" dirty="0" err="1" smtClean="0">
                <a:latin typeface="+mj-lt"/>
              </a:rPr>
              <a:t>work</a:t>
            </a:r>
            <a:r>
              <a:rPr lang="en-AU" sz="2400" dirty="0" smtClean="0">
                <a:latin typeface="+mj-lt"/>
              </a:rPr>
              <a:t> and possible support </a:t>
            </a:r>
            <a:r>
              <a:rPr lang="en-GB" sz="2400" dirty="0" smtClean="0">
                <a:latin typeface="+mj-lt"/>
              </a:rPr>
              <a:t>provided </a:t>
            </a:r>
            <a:r>
              <a:rPr lang="en-GB" sz="2400" dirty="0">
                <a:latin typeface="+mj-lt"/>
              </a:rPr>
              <a:t>by the doctoral school to enhance the work </a:t>
            </a:r>
            <a:r>
              <a:rPr lang="en-GB" sz="2400" dirty="0" smtClean="0">
                <a:latin typeface="+mj-lt"/>
              </a:rPr>
              <a:t>of</a:t>
            </a:r>
            <a:r>
              <a:rPr lang="hu-HU" sz="2400" dirty="0" smtClean="0">
                <a:latin typeface="+mj-lt"/>
              </a:rPr>
              <a:t> </a:t>
            </a:r>
            <a:r>
              <a:rPr lang="hu-HU" sz="2400" dirty="0" err="1" smtClean="0">
                <a:latin typeface="+mj-lt"/>
              </a:rPr>
              <a:t>the</a:t>
            </a:r>
            <a:r>
              <a:rPr lang="hu-HU" sz="2400" dirty="0" smtClean="0">
                <a:latin typeface="+mj-lt"/>
              </a:rPr>
              <a:t> </a:t>
            </a:r>
            <a:r>
              <a:rPr lang="hu-HU" sz="2400" dirty="0" err="1" smtClean="0">
                <a:latin typeface="+mj-lt"/>
              </a:rPr>
              <a:t>supervisors</a:t>
            </a:r>
            <a:endParaRPr lang="hu-HU" sz="2400" dirty="0" smtClean="0">
              <a:latin typeface="+mj-lt"/>
            </a:endParaRPr>
          </a:p>
        </p:txBody>
      </p:sp>
      <p:pic>
        <p:nvPicPr>
          <p:cNvPr id="5" name="image1.png" descr="Uzdoc_without background.png"/>
          <p:cNvPicPr/>
          <p:nvPr/>
        </p:nvPicPr>
        <p:blipFill>
          <a:blip r:embed="rId3"/>
          <a:srcRect t="27954" b="33333"/>
          <a:stretch>
            <a:fillRect/>
          </a:stretch>
        </p:blipFill>
        <p:spPr>
          <a:xfrm>
            <a:off x="3695353" y="6079319"/>
            <a:ext cx="1753293" cy="64215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2645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814" y="1412331"/>
            <a:ext cx="8025537" cy="673886"/>
          </a:xfrm>
        </p:spPr>
        <p:txBody>
          <a:bodyPr>
            <a:normAutofit/>
          </a:bodyPr>
          <a:lstStyle/>
          <a:p>
            <a:pPr lvl="0"/>
            <a:r>
              <a:rPr lang="en-GB" sz="3600" dirty="0" smtClean="0"/>
              <a:t>Methodology</a:t>
            </a:r>
            <a:r>
              <a:rPr lang="hu-HU" sz="3600" dirty="0" smtClean="0"/>
              <a:t> &amp; </a:t>
            </a:r>
            <a:r>
              <a:rPr lang="hu-HU" dirty="0"/>
              <a:t>t</a:t>
            </a:r>
            <a:r>
              <a:rPr lang="en-AU" dirty="0" err="1" smtClean="0"/>
              <a:t>echnical</a:t>
            </a:r>
            <a:r>
              <a:rPr lang="en-AU" dirty="0" smtClean="0"/>
              <a:t> details</a:t>
            </a:r>
            <a:endParaRPr lang="en-AU" dirty="0"/>
          </a:p>
        </p:txBody>
      </p:sp>
      <p:sp>
        <p:nvSpPr>
          <p:cNvPr id="3" name="Tartalom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1" fontAlgn="base">
              <a:spcBef>
                <a:spcPts val="900"/>
              </a:spcBef>
              <a:buFont typeface="Wingdings" panose="05000000000000000000" pitchFamily="2" charset="2"/>
              <a:buChar char="§"/>
            </a:pPr>
            <a:endParaRPr lang="hu-HU" sz="165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r>
              <a:rPr lang="en-AU" sz="7200" dirty="0"/>
              <a:t>Work</a:t>
            </a:r>
            <a:r>
              <a:rPr lang="hu-HU" sz="7200" dirty="0" err="1" smtClean="0"/>
              <a:t>forms</a:t>
            </a:r>
            <a:endParaRPr lang="hu-HU" sz="7200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>
                <a:sym typeface="Wingdings" panose="05000000000000000000" pitchFamily="2" charset="2"/>
              </a:rPr>
              <a:t></a:t>
            </a:r>
            <a:r>
              <a:rPr lang="en-AU" sz="2800" dirty="0" smtClean="0">
                <a:sym typeface="Wingdings" panose="05000000000000000000" pitchFamily="2" charset="2"/>
              </a:rPr>
              <a:t>pairs/triads </a:t>
            </a:r>
            <a:endParaRPr lang="hu-HU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hu-HU" sz="2800" dirty="0" smtClean="0">
              <a:sym typeface="Wingdings" panose="05000000000000000000" pitchFamily="2" charset="2"/>
            </a:endParaRPr>
          </a:p>
          <a:p>
            <a:pPr lvl="2">
              <a:buFont typeface="Wingdings" panose="05000000000000000000" pitchFamily="2" charset="2"/>
              <a:buChar char="à"/>
            </a:pPr>
            <a:r>
              <a:rPr lang="en-AU" sz="2950" dirty="0" smtClean="0">
                <a:sym typeface="Wingdings" panose="05000000000000000000" pitchFamily="2" charset="2"/>
              </a:rPr>
              <a:t> </a:t>
            </a:r>
            <a:r>
              <a:rPr lang="en-AU" sz="2950" dirty="0">
                <a:sym typeface="Wingdings" panose="05000000000000000000" pitchFamily="2" charset="2"/>
              </a:rPr>
              <a:t>unit </a:t>
            </a:r>
            <a:endParaRPr lang="hu-HU" sz="2950" dirty="0" smtClean="0">
              <a:sym typeface="Wingdings" panose="05000000000000000000" pitchFamily="2" charset="2"/>
            </a:endParaRPr>
          </a:p>
          <a:p>
            <a:pPr marL="685800" lvl="2" indent="0">
              <a:buNone/>
            </a:pPr>
            <a:endParaRPr lang="hu-HU" sz="2950" dirty="0" smtClean="0">
              <a:sym typeface="Wingdings" panose="05000000000000000000" pitchFamily="2" charset="2"/>
            </a:endParaRPr>
          </a:p>
          <a:p>
            <a:pPr lvl="4">
              <a:buFont typeface="Wingdings" panose="05000000000000000000" pitchFamily="2" charset="2"/>
              <a:buChar char="à"/>
            </a:pPr>
            <a:r>
              <a:rPr lang="en-AU" sz="2800" dirty="0" smtClean="0">
                <a:sym typeface="Wingdings" panose="05000000000000000000" pitchFamily="2" charset="2"/>
              </a:rPr>
              <a:t> </a:t>
            </a:r>
            <a:r>
              <a:rPr lang="en-AU" sz="2800" dirty="0">
                <a:sym typeface="Wingdings" panose="05000000000000000000" pitchFamily="2" charset="2"/>
              </a:rPr>
              <a:t>whole group</a:t>
            </a:r>
            <a:endParaRPr lang="en-GB" sz="2800" dirty="0"/>
          </a:p>
          <a:p>
            <a:endParaRPr lang="en-GB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Groups and rooms</a:t>
            </a:r>
            <a:endParaRPr lang="en-A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>
          <a:xfrm>
            <a:off x="4629150" y="2734393"/>
            <a:ext cx="4347795" cy="3455270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Room</a:t>
            </a:r>
            <a:r>
              <a:rPr lang="hu-HU" sz="2800" dirty="0" smtClean="0"/>
              <a:t> 4 </a:t>
            </a:r>
            <a:r>
              <a:rPr lang="hu-HU" sz="2800" dirty="0" smtClean="0">
                <a:sym typeface="Wingdings" panose="05000000000000000000" pitchFamily="2" charset="2"/>
              </a:rPr>
              <a:t> DOGS</a:t>
            </a:r>
          </a:p>
          <a:p>
            <a:pPr marL="0" indent="0">
              <a:buNone/>
            </a:pPr>
            <a:r>
              <a:rPr lang="hu-HU" sz="2000" dirty="0" smtClean="0">
                <a:sym typeface="Wingdings" panose="05000000000000000000" pitchFamily="2" charset="2"/>
              </a:rPr>
              <a:t>Gábor Halász, </a:t>
            </a:r>
            <a:r>
              <a:rPr lang="hu-HU" sz="2000" dirty="0" err="1" smtClean="0">
                <a:sym typeface="Wingdings" panose="05000000000000000000" pitchFamily="2" charset="2"/>
              </a:rPr>
              <a:t>Saule</a:t>
            </a:r>
            <a:r>
              <a:rPr lang="hu-HU" sz="2000" dirty="0" smtClean="0">
                <a:sym typeface="Wingdings" panose="05000000000000000000" pitchFamily="2" charset="2"/>
              </a:rPr>
              <a:t> </a:t>
            </a:r>
            <a:r>
              <a:rPr lang="hu-HU" sz="2000" dirty="0" err="1" smtClean="0">
                <a:sym typeface="Wingdings" panose="05000000000000000000" pitchFamily="2" charset="2"/>
              </a:rPr>
              <a:t>Anafinova</a:t>
            </a:r>
            <a:endParaRPr lang="hu-HU" sz="2000" dirty="0" smtClean="0">
              <a:sym typeface="Wingdings" panose="05000000000000000000" pitchFamily="2" charset="2"/>
            </a:endParaRPr>
          </a:p>
          <a:p>
            <a:r>
              <a:rPr lang="hu-HU" sz="2800" dirty="0" err="1" smtClean="0">
                <a:sym typeface="Wingdings" panose="05000000000000000000" pitchFamily="2" charset="2"/>
              </a:rPr>
              <a:t>Room</a:t>
            </a:r>
            <a:r>
              <a:rPr lang="hu-HU" sz="2800" dirty="0" smtClean="0">
                <a:sym typeface="Wingdings" panose="05000000000000000000" pitchFamily="2" charset="2"/>
              </a:rPr>
              <a:t> </a:t>
            </a:r>
            <a:r>
              <a:rPr lang="hu-HU" sz="2800" dirty="0">
                <a:sym typeface="Wingdings" panose="05000000000000000000" pitchFamily="2" charset="2"/>
              </a:rPr>
              <a:t>306 </a:t>
            </a:r>
            <a:r>
              <a:rPr lang="hu-HU" sz="2800" dirty="0" smtClean="0">
                <a:sym typeface="Wingdings" panose="05000000000000000000" pitchFamily="2" charset="2"/>
              </a:rPr>
              <a:t> HORSES</a:t>
            </a:r>
          </a:p>
          <a:p>
            <a:pPr marL="0" indent="0">
              <a:buNone/>
            </a:pPr>
            <a:r>
              <a:rPr lang="hu-HU" sz="2000" dirty="0" smtClean="0">
                <a:sym typeface="Wingdings" panose="05000000000000000000" pitchFamily="2" charset="2"/>
              </a:rPr>
              <a:t>Attila Horváth H., Dana </a:t>
            </a:r>
            <a:r>
              <a:rPr lang="hu-HU" sz="2000" dirty="0" err="1" smtClean="0">
                <a:sym typeface="Wingdings" panose="05000000000000000000" pitchFamily="2" charset="2"/>
              </a:rPr>
              <a:t>Nurmukhanova</a:t>
            </a:r>
            <a:endParaRPr lang="hu-HU" sz="2000" dirty="0" smtClean="0">
              <a:sym typeface="Wingdings" panose="05000000000000000000" pitchFamily="2" charset="2"/>
            </a:endParaRPr>
          </a:p>
          <a:p>
            <a:r>
              <a:rPr lang="hu-HU" sz="2800" dirty="0" err="1" smtClean="0">
                <a:sym typeface="Wingdings" panose="05000000000000000000" pitchFamily="2" charset="2"/>
              </a:rPr>
              <a:t>Room</a:t>
            </a:r>
            <a:r>
              <a:rPr lang="hu-HU" sz="2800" dirty="0" smtClean="0">
                <a:sym typeface="Wingdings" panose="05000000000000000000" pitchFamily="2" charset="2"/>
              </a:rPr>
              <a:t> 311  BEARS</a:t>
            </a:r>
          </a:p>
          <a:p>
            <a:pPr marL="0" indent="0">
              <a:buNone/>
            </a:pPr>
            <a:r>
              <a:rPr lang="hu-HU" sz="2000" dirty="0" smtClean="0">
                <a:sym typeface="Wingdings" panose="05000000000000000000" pitchFamily="2" charset="2"/>
              </a:rPr>
              <a:t>Orsolya Kálmán, </a:t>
            </a:r>
            <a:r>
              <a:rPr lang="hu-HU" sz="2000" dirty="0" err="1" smtClean="0">
                <a:sym typeface="Wingdings" panose="05000000000000000000" pitchFamily="2" charset="2"/>
              </a:rPr>
              <a:t>Taisia</a:t>
            </a:r>
            <a:r>
              <a:rPr lang="hu-HU" sz="2000" dirty="0" smtClean="0">
                <a:sym typeface="Wingdings" panose="05000000000000000000" pitchFamily="2" charset="2"/>
              </a:rPr>
              <a:t> </a:t>
            </a:r>
            <a:r>
              <a:rPr lang="hu-HU" sz="2000" dirty="0" err="1" smtClean="0">
                <a:sym typeface="Wingdings" panose="05000000000000000000" pitchFamily="2" charset="2"/>
              </a:rPr>
              <a:t>Muzafarova</a:t>
            </a:r>
            <a:endParaRPr lang="en-GB" sz="2000" dirty="0"/>
          </a:p>
        </p:txBody>
      </p:sp>
      <p:pic>
        <p:nvPicPr>
          <p:cNvPr id="8" name="image1.png" descr="Uzdoc_without background.png"/>
          <p:cNvPicPr/>
          <p:nvPr/>
        </p:nvPicPr>
        <p:blipFill>
          <a:blip r:embed="rId2"/>
          <a:srcRect t="27954" b="33333"/>
          <a:stretch>
            <a:fillRect/>
          </a:stretch>
        </p:blipFill>
        <p:spPr>
          <a:xfrm>
            <a:off x="3695353" y="6079319"/>
            <a:ext cx="1753293" cy="64215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66121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Timing &amp; </a:t>
            </a:r>
            <a:r>
              <a:rPr lang="hu-HU" dirty="0" err="1" smtClean="0"/>
              <a:t>activities</a:t>
            </a:r>
            <a:endParaRPr lang="en-GB" dirty="0"/>
          </a:p>
        </p:txBody>
      </p:sp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89813" y="2351314"/>
            <a:ext cx="7533269" cy="38514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/>
              <a:t>15.00-15.05</a:t>
            </a:r>
            <a:r>
              <a:rPr lang="hu-HU" sz="2400" dirty="0"/>
              <a:t>: </a:t>
            </a:r>
            <a:r>
              <a:rPr lang="en-AU" sz="2400" b="1" dirty="0"/>
              <a:t>Splitting up into three units</a:t>
            </a:r>
          </a:p>
          <a:p>
            <a:pPr marL="0" indent="0">
              <a:buNone/>
            </a:pPr>
            <a:r>
              <a:rPr lang="en-GB" sz="2400" dirty="0"/>
              <a:t>15.05- 15.30</a:t>
            </a:r>
            <a:r>
              <a:rPr lang="hu-HU" sz="2400" dirty="0"/>
              <a:t>: </a:t>
            </a:r>
            <a:r>
              <a:rPr lang="en-AU" sz="2400" b="1" dirty="0"/>
              <a:t>Working in </a:t>
            </a:r>
            <a:r>
              <a:rPr lang="en-AU" sz="2400" b="1" dirty="0" smtClean="0"/>
              <a:t>pairs/triads</a:t>
            </a:r>
            <a:endParaRPr lang="hu-HU" sz="2400" b="1" dirty="0" smtClean="0"/>
          </a:p>
          <a:p>
            <a:pPr marL="685800" lvl="2" indent="0">
              <a:buNone/>
            </a:pPr>
            <a:r>
              <a:rPr lang="hu-HU" sz="1800" dirty="0" smtClean="0"/>
              <a:t>Read </a:t>
            </a:r>
            <a:r>
              <a:rPr lang="hu-HU" sz="1800" dirty="0" err="1" smtClean="0"/>
              <a:t>the</a:t>
            </a:r>
            <a:r>
              <a:rPr lang="hu-HU" sz="1800" dirty="0" smtClean="0"/>
              <a:t> PhD life story and </a:t>
            </a:r>
            <a:r>
              <a:rPr lang="hu-HU" sz="1800" dirty="0" err="1" smtClean="0"/>
              <a:t>define</a:t>
            </a:r>
            <a:r>
              <a:rPr lang="hu-HU" sz="1800" dirty="0" smtClean="0"/>
              <a:t> </a:t>
            </a:r>
            <a:r>
              <a:rPr lang="hu-HU" sz="1800" dirty="0" err="1" smtClean="0"/>
              <a:t>critical</a:t>
            </a:r>
            <a:r>
              <a:rPr lang="hu-HU" sz="1800" dirty="0" smtClean="0"/>
              <a:t> </a:t>
            </a:r>
            <a:r>
              <a:rPr lang="hu-HU" sz="1800" dirty="0" err="1" smtClean="0"/>
              <a:t>incidents</a:t>
            </a:r>
            <a:r>
              <a:rPr lang="hu-HU" sz="1800" dirty="0" smtClean="0"/>
              <a:t>. </a:t>
            </a:r>
          </a:p>
          <a:p>
            <a:pPr marL="685800" lvl="2" indent="0">
              <a:buNone/>
            </a:pPr>
            <a:r>
              <a:rPr lang="hu-HU" sz="1800" dirty="0" smtClean="0"/>
              <a:t>Spot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incidents</a:t>
            </a:r>
            <a:r>
              <a:rPr lang="hu-HU" sz="1800" dirty="0" smtClean="0"/>
              <a:t> </a:t>
            </a:r>
            <a:r>
              <a:rPr lang="hu-HU" sz="1800" dirty="0" err="1" smtClean="0"/>
              <a:t>on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journey</a:t>
            </a:r>
            <a:r>
              <a:rPr lang="hu-HU" sz="1800" dirty="0" smtClean="0"/>
              <a:t> </a:t>
            </a:r>
            <a:r>
              <a:rPr lang="hu-HU" sz="1800" dirty="0" err="1" smtClean="0"/>
              <a:t>plot</a:t>
            </a:r>
            <a:r>
              <a:rPr lang="hu-HU" sz="1800" dirty="0" smtClean="0"/>
              <a:t> diagram.</a:t>
            </a:r>
          </a:p>
          <a:p>
            <a:pPr marL="685800" lvl="2" indent="0">
              <a:buNone/>
            </a:pPr>
            <a:r>
              <a:rPr lang="hu-HU" sz="1800" dirty="0" err="1" smtClean="0"/>
              <a:t>Define</a:t>
            </a:r>
            <a:r>
              <a:rPr lang="hu-HU" sz="1800" dirty="0" smtClean="0"/>
              <a:t> </a:t>
            </a:r>
            <a:r>
              <a:rPr lang="hu-HU" sz="1800" dirty="0" err="1" smtClean="0"/>
              <a:t>possible</a:t>
            </a:r>
            <a:r>
              <a:rPr lang="hu-HU" sz="1800" dirty="0" smtClean="0"/>
              <a:t> </a:t>
            </a:r>
            <a:r>
              <a:rPr lang="hu-HU" sz="1800" dirty="0" err="1" smtClean="0"/>
              <a:t>support</a:t>
            </a:r>
            <a:r>
              <a:rPr lang="hu-HU" sz="1800" dirty="0" smtClean="0"/>
              <a:t> </a:t>
            </a:r>
            <a:r>
              <a:rPr lang="hu-HU" sz="1800" dirty="0" err="1" smtClean="0"/>
              <a:t>provided</a:t>
            </a:r>
            <a:r>
              <a:rPr lang="hu-HU" sz="1800" dirty="0" smtClean="0"/>
              <a:t> </a:t>
            </a:r>
            <a:r>
              <a:rPr lang="hu-HU" sz="1800" dirty="0" err="1" smtClean="0"/>
              <a:t>by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supervisor</a:t>
            </a:r>
            <a:r>
              <a:rPr lang="hu-HU" sz="1800" dirty="0" smtClean="0"/>
              <a:t>.</a:t>
            </a:r>
            <a:endParaRPr lang="en-AU" sz="1800" dirty="0"/>
          </a:p>
          <a:p>
            <a:pPr marL="0" indent="0">
              <a:buNone/>
            </a:pPr>
            <a:r>
              <a:rPr lang="en-GB" sz="2400" dirty="0" smtClean="0"/>
              <a:t>15.30-15.50</a:t>
            </a:r>
            <a:r>
              <a:rPr lang="hu-HU" sz="2400" dirty="0" smtClean="0"/>
              <a:t>: </a:t>
            </a:r>
            <a:r>
              <a:rPr lang="en-AU" sz="2400" b="1" dirty="0" smtClean="0"/>
              <a:t>Pairs/triads’ presenting in units</a:t>
            </a:r>
            <a:endParaRPr lang="hu-HU" sz="2400" b="1" dirty="0" smtClean="0"/>
          </a:p>
          <a:p>
            <a:pPr marL="685800" lvl="2" indent="0">
              <a:buNone/>
            </a:pPr>
            <a:r>
              <a:rPr lang="hu-HU" sz="1800" dirty="0" err="1" smtClean="0"/>
              <a:t>Present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incidents</a:t>
            </a:r>
            <a:r>
              <a:rPr lang="hu-HU" sz="1800" dirty="0" smtClean="0"/>
              <a:t> and </a:t>
            </a:r>
            <a:r>
              <a:rPr lang="hu-HU" sz="1800" dirty="0" err="1" smtClean="0"/>
              <a:t>possible</a:t>
            </a:r>
            <a:r>
              <a:rPr lang="hu-HU" sz="1800" dirty="0" smtClean="0"/>
              <a:t> </a:t>
            </a:r>
            <a:r>
              <a:rPr lang="hu-HU" sz="1800" dirty="0" err="1" smtClean="0"/>
              <a:t>supervisory</a:t>
            </a:r>
            <a:r>
              <a:rPr lang="hu-HU" sz="1800" dirty="0" smtClean="0"/>
              <a:t> </a:t>
            </a:r>
            <a:r>
              <a:rPr lang="hu-HU" sz="1800" dirty="0" err="1" smtClean="0"/>
              <a:t>support</a:t>
            </a:r>
            <a:r>
              <a:rPr lang="hu-HU" sz="1800" dirty="0" smtClean="0"/>
              <a:t>.</a:t>
            </a:r>
            <a:endParaRPr lang="en-AU" sz="1800" dirty="0" smtClean="0"/>
          </a:p>
          <a:p>
            <a:pPr marL="0" indent="0">
              <a:buNone/>
            </a:pPr>
            <a:r>
              <a:rPr lang="en-GB" sz="2400" dirty="0" smtClean="0"/>
              <a:t>15.50-16.20</a:t>
            </a:r>
            <a:r>
              <a:rPr lang="hu-HU" sz="2400" dirty="0" smtClean="0"/>
              <a:t>: </a:t>
            </a:r>
            <a:r>
              <a:rPr lang="hu-HU" sz="2400" b="1" dirty="0" smtClean="0"/>
              <a:t>Unit </a:t>
            </a:r>
            <a:r>
              <a:rPr lang="en-AU" sz="2400" b="1" dirty="0" smtClean="0"/>
              <a:t>discussion</a:t>
            </a:r>
            <a:endParaRPr lang="hu-HU" sz="2400" b="1" dirty="0" smtClean="0"/>
          </a:p>
          <a:p>
            <a:pPr marL="685800" lvl="2" indent="0">
              <a:buNone/>
            </a:pPr>
            <a:r>
              <a:rPr lang="hu-HU" sz="1800" dirty="0" err="1" smtClean="0"/>
              <a:t>Define</a:t>
            </a:r>
            <a:r>
              <a:rPr lang="hu-HU" sz="1800" dirty="0" smtClean="0"/>
              <a:t> </a:t>
            </a:r>
            <a:r>
              <a:rPr lang="hu-HU" sz="1800" dirty="0" err="1" smtClean="0"/>
              <a:t>possible</a:t>
            </a:r>
            <a:r>
              <a:rPr lang="hu-HU" sz="1800" dirty="0" smtClean="0"/>
              <a:t> </a:t>
            </a:r>
            <a:r>
              <a:rPr lang="hu-HU" sz="1800" dirty="0" err="1" smtClean="0"/>
              <a:t>support</a:t>
            </a:r>
            <a:r>
              <a:rPr lang="hu-HU" sz="1800" dirty="0" smtClean="0"/>
              <a:t> </a:t>
            </a:r>
            <a:r>
              <a:rPr lang="hu-HU" sz="1800" dirty="0" err="1" smtClean="0"/>
              <a:t>for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supervisors</a:t>
            </a:r>
            <a:r>
              <a:rPr lang="hu-HU" sz="1800" dirty="0" smtClean="0"/>
              <a:t> </a:t>
            </a:r>
            <a:r>
              <a:rPr lang="hu-HU" sz="1800" dirty="0" err="1" smtClean="0"/>
              <a:t>provided</a:t>
            </a:r>
            <a:r>
              <a:rPr lang="hu-HU" sz="1800" dirty="0" smtClean="0"/>
              <a:t> </a:t>
            </a:r>
            <a:r>
              <a:rPr lang="hu-HU" sz="1800" dirty="0" err="1" smtClean="0"/>
              <a:t>by</a:t>
            </a:r>
            <a:r>
              <a:rPr lang="hu-HU" sz="1800" dirty="0" smtClean="0"/>
              <a:t> a </a:t>
            </a:r>
            <a:r>
              <a:rPr lang="hu-HU" sz="1800" dirty="0" err="1" smtClean="0"/>
              <a:t>fictive</a:t>
            </a:r>
            <a:r>
              <a:rPr lang="hu-HU" sz="1800" dirty="0" smtClean="0"/>
              <a:t> </a:t>
            </a:r>
            <a:r>
              <a:rPr lang="hu-HU" sz="1800" dirty="0" err="1" smtClean="0"/>
              <a:t>doctoral</a:t>
            </a:r>
            <a:r>
              <a:rPr lang="hu-HU" sz="1800" dirty="0" smtClean="0"/>
              <a:t> </a:t>
            </a:r>
            <a:r>
              <a:rPr lang="hu-HU" sz="1800" dirty="0" err="1" smtClean="0"/>
              <a:t>school</a:t>
            </a:r>
            <a:r>
              <a:rPr lang="hu-HU" sz="1800" dirty="0" smtClean="0"/>
              <a:t>.</a:t>
            </a:r>
            <a:endParaRPr lang="en-AU" sz="1800" dirty="0"/>
          </a:p>
          <a:p>
            <a:pPr marL="0" indent="0">
              <a:buNone/>
            </a:pPr>
            <a:r>
              <a:rPr lang="en-AU" sz="2400" dirty="0" smtClean="0"/>
              <a:t>16.20-1</a:t>
            </a:r>
            <a:r>
              <a:rPr lang="hu-HU" sz="2400" dirty="0" smtClean="0"/>
              <a:t>6</a:t>
            </a:r>
            <a:r>
              <a:rPr lang="en-AU" sz="2400" dirty="0" smtClean="0"/>
              <a:t>.45</a:t>
            </a:r>
            <a:r>
              <a:rPr lang="en-AU" sz="2400" dirty="0"/>
              <a:t>: </a:t>
            </a:r>
            <a:r>
              <a:rPr lang="en-AU" sz="2400" b="1" dirty="0"/>
              <a:t>Whole group </a:t>
            </a:r>
            <a:r>
              <a:rPr lang="en-AU" sz="2400" b="1" dirty="0" smtClean="0"/>
              <a:t>discussion</a:t>
            </a:r>
            <a:endParaRPr lang="hu-HU" sz="2400" b="1" dirty="0" smtClean="0"/>
          </a:p>
          <a:p>
            <a:pPr marL="685800" lvl="2" indent="0">
              <a:buNone/>
            </a:pPr>
            <a:r>
              <a:rPr lang="hu-HU" sz="1800" dirty="0" err="1" smtClean="0"/>
              <a:t>Present</a:t>
            </a:r>
            <a:r>
              <a:rPr lang="hu-HU" sz="1800" dirty="0" smtClean="0"/>
              <a:t> and </a:t>
            </a:r>
            <a:r>
              <a:rPr lang="hu-HU" sz="1800" dirty="0" err="1" smtClean="0"/>
              <a:t>discuss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support</a:t>
            </a:r>
            <a:r>
              <a:rPr lang="hu-HU" sz="1800" dirty="0" smtClean="0"/>
              <a:t> </a:t>
            </a:r>
            <a:r>
              <a:rPr lang="hu-HU" sz="1800" dirty="0" err="1" smtClean="0"/>
              <a:t>strategies</a:t>
            </a:r>
            <a:r>
              <a:rPr lang="hu-HU" sz="1800" dirty="0" smtClean="0"/>
              <a:t> </a:t>
            </a:r>
            <a:r>
              <a:rPr lang="hu-HU" sz="1800" dirty="0" err="1" smtClean="0"/>
              <a:t>provided</a:t>
            </a:r>
            <a:r>
              <a:rPr lang="hu-HU" sz="1800" dirty="0" smtClean="0"/>
              <a:t> </a:t>
            </a:r>
            <a:r>
              <a:rPr lang="hu-HU" sz="1800" dirty="0" err="1" smtClean="0"/>
              <a:t>by</a:t>
            </a:r>
            <a:r>
              <a:rPr lang="hu-HU" sz="1800" dirty="0" smtClean="0"/>
              <a:t> a </a:t>
            </a:r>
            <a:r>
              <a:rPr lang="hu-HU" sz="1800" dirty="0" err="1" smtClean="0"/>
              <a:t>fictive</a:t>
            </a:r>
            <a:r>
              <a:rPr lang="hu-HU" sz="1800" dirty="0" smtClean="0"/>
              <a:t> </a:t>
            </a:r>
            <a:r>
              <a:rPr lang="hu-HU" sz="1800" dirty="0" err="1" smtClean="0"/>
              <a:t>doctoral</a:t>
            </a:r>
            <a:r>
              <a:rPr lang="hu-HU" sz="1800" dirty="0" smtClean="0"/>
              <a:t> </a:t>
            </a:r>
            <a:r>
              <a:rPr lang="hu-HU" sz="1800" dirty="0" err="1" smtClean="0"/>
              <a:t>school</a:t>
            </a:r>
            <a:r>
              <a:rPr lang="hu-HU" sz="1800" dirty="0" smtClean="0"/>
              <a:t> of </a:t>
            </a:r>
            <a:r>
              <a:rPr lang="hu-HU" sz="1800" dirty="0" err="1" smtClean="0"/>
              <a:t>your</a:t>
            </a:r>
            <a:r>
              <a:rPr lang="hu-HU" sz="1800" dirty="0" smtClean="0"/>
              <a:t> unit.</a:t>
            </a:r>
          </a:p>
          <a:p>
            <a:pPr marL="685800" lvl="2" indent="0">
              <a:buNone/>
            </a:pPr>
            <a:r>
              <a:rPr lang="en-AU" sz="1800" dirty="0" smtClean="0"/>
              <a:t>Synthetize and define the main element of ideas.</a:t>
            </a:r>
            <a:r>
              <a:rPr lang="hu-HU" sz="1800" dirty="0" smtClean="0"/>
              <a:t> </a:t>
            </a:r>
            <a:endParaRPr lang="en-AU" sz="1800" dirty="0"/>
          </a:p>
          <a:p>
            <a:endParaRPr lang="en-GB" dirty="0"/>
          </a:p>
        </p:txBody>
      </p:sp>
      <p:pic>
        <p:nvPicPr>
          <p:cNvPr id="10" name="image1.png" descr="Uzdoc_without background.png"/>
          <p:cNvPicPr/>
          <p:nvPr/>
        </p:nvPicPr>
        <p:blipFill>
          <a:blip r:embed="rId2"/>
          <a:srcRect t="27954" b="33333"/>
          <a:stretch>
            <a:fillRect/>
          </a:stretch>
        </p:blipFill>
        <p:spPr>
          <a:xfrm>
            <a:off x="3695353" y="6079319"/>
            <a:ext cx="1753293" cy="64215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920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Unit </a:t>
            </a:r>
            <a:r>
              <a:rPr lang="hu-HU" dirty="0" err="1" smtClean="0"/>
              <a:t>timetable</a:t>
            </a:r>
            <a:endParaRPr lang="en-GB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755210"/>
              </p:ext>
            </p:extLst>
          </p:nvPr>
        </p:nvGraphicFramePr>
        <p:xfrm>
          <a:off x="512619" y="2514601"/>
          <a:ext cx="7924799" cy="3467578"/>
        </p:xfrm>
        <a:graphic>
          <a:graphicData uri="http://schemas.openxmlformats.org/drawingml/2006/table">
            <a:tbl>
              <a:tblPr/>
              <a:tblGrid>
                <a:gridCol w="1494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2779">
                  <a:extLst>
                    <a:ext uri="{9D8B030D-6E8A-4147-A177-3AD203B41FA5}">
                      <a16:colId xmlns:a16="http://schemas.microsoft.com/office/drawing/2014/main" val="2165536395"/>
                    </a:ext>
                  </a:extLst>
                </a:gridCol>
                <a:gridCol w="1527463">
                  <a:extLst>
                    <a:ext uri="{9D8B030D-6E8A-4147-A177-3AD203B41FA5}">
                      <a16:colId xmlns:a16="http://schemas.microsoft.com/office/drawing/2014/main" val="2462247971"/>
                    </a:ext>
                  </a:extLst>
                </a:gridCol>
              </a:tblGrid>
              <a:tr h="632938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  <a:endParaRPr lang="hu-HU" sz="2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TASK</a:t>
                      </a:r>
                      <a:endParaRPr lang="hu-HU" sz="24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5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METHODS</a:t>
                      </a:r>
                      <a:endParaRPr lang="hu-HU" sz="20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5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87291"/>
                  </a:ext>
                </a:extLst>
              </a:tr>
              <a:tr h="9842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15.05- 15.30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 min</a:t>
                      </a:r>
                      <a:endParaRPr lang="hu-H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Exploring supervisory support and capacities</a:t>
                      </a:r>
                      <a:br>
                        <a:rPr lang="en-US" sz="2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800" dirty="0" err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analysing</a:t>
                      </a: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student </a:t>
                      </a:r>
                      <a:r>
                        <a:rPr lang="en-US" sz="18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needs)</a:t>
                      </a:r>
                      <a:endParaRPr lang="en-US" sz="2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Discussion</a:t>
                      </a:r>
                      <a:r>
                        <a:rPr lang="hu-HU" sz="1800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1800" baseline="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  <a:r>
                        <a:rPr lang="hu-HU" sz="1800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1800" baseline="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hu-HU" sz="180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airs</a:t>
                      </a:r>
                      <a:r>
                        <a:rPr lang="hu-HU" sz="18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hu-HU" sz="180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triads</a:t>
                      </a:r>
                      <a:endParaRPr lang="hu-HU" sz="20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11843"/>
                  </a:ext>
                </a:extLst>
              </a:tr>
              <a:tr h="61972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15.30-15.50</a:t>
                      </a:r>
                      <a:endParaRPr lang="hu-HU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 min</a:t>
                      </a:r>
                      <a:endParaRPr lang="hu-H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Sharing the outcomes of exploration</a:t>
                      </a:r>
                      <a:endParaRPr lang="en-US" sz="280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Presentation</a:t>
                      </a:r>
                      <a:endParaRPr lang="hu-HU" sz="20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99748"/>
                  </a:ext>
                </a:extLst>
              </a:tr>
              <a:tr h="98426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15.50-16.20</a:t>
                      </a:r>
                      <a:endParaRPr lang="hu-HU" sz="18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hu-H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  <a:r>
                        <a:rPr lang="hu-H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  <a:endParaRPr lang="hu-HU" sz="20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Designing a strategy for the doctoral school</a:t>
                      </a:r>
                      <a:br>
                        <a:rPr lang="en-US" sz="2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(using the management tools listed in table)</a:t>
                      </a:r>
                      <a:endParaRPr lang="en-US" sz="28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  <a:r>
                        <a:rPr lang="hu-HU" sz="1800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hu-HU" sz="1800" baseline="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discussion</a:t>
                      </a:r>
                      <a:endParaRPr lang="hu-HU" sz="200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602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7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hu-HU" altLang="hu-HU" b="1" dirty="0" smtClean="0">
                <a:cs typeface="Calibri" panose="020F0502020204030204" pitchFamily="34" charset="0"/>
              </a:rPr>
              <a:t>L</a:t>
            </a:r>
            <a:r>
              <a:rPr lang="en-AU" altLang="hu-HU" b="1" dirty="0" err="1" smtClean="0">
                <a:cs typeface="Calibri" panose="020F0502020204030204" pitchFamily="34" charset="0"/>
              </a:rPr>
              <a:t>ist</a:t>
            </a:r>
            <a:r>
              <a:rPr lang="en-AU" altLang="hu-HU" b="1" dirty="0" smtClean="0">
                <a:cs typeface="Calibri" panose="020F0502020204030204" pitchFamily="34" charset="0"/>
              </a:rPr>
              <a:t> </a:t>
            </a:r>
            <a:r>
              <a:rPr lang="en-AU" altLang="hu-HU" b="1" dirty="0">
                <a:cs typeface="Calibri" panose="020F0502020204030204" pitchFamily="34" charset="0"/>
              </a:rPr>
              <a:t>of management tools:</a:t>
            </a:r>
            <a:endParaRPr lang="en-AU" altLang="hu-H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98072" y="2465165"/>
            <a:ext cx="7478486" cy="335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lnSpc>
                <a:spcPct val="150000"/>
              </a:lnSpc>
            </a:pPr>
            <a:r>
              <a:rPr kumimoji="0" lang="en-AU" altLang="hu-HU" sz="24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regulation</a:t>
            </a:r>
            <a:endParaRPr kumimoji="0" lang="en-AU" altLang="hu-HU" sz="24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defTabSz="914400">
              <a:lnSpc>
                <a:spcPct val="150000"/>
              </a:lnSpc>
            </a:pPr>
            <a:r>
              <a:rPr kumimoji="0" lang="en-AU" altLang="hu-HU" sz="24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financial tools</a:t>
            </a:r>
            <a:endParaRPr kumimoji="0" lang="en-AU" altLang="hu-HU" sz="24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defTabSz="914400">
              <a:lnSpc>
                <a:spcPct val="150000"/>
              </a:lnSpc>
            </a:pPr>
            <a:r>
              <a:rPr kumimoji="0" lang="en-AU" altLang="hu-HU" sz="24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organizational measures</a:t>
            </a:r>
            <a:endParaRPr kumimoji="0" lang="en-AU" altLang="hu-HU" sz="24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defTabSz="914400">
              <a:lnSpc>
                <a:spcPct val="150000"/>
              </a:lnSpc>
            </a:pPr>
            <a:r>
              <a:rPr kumimoji="0" lang="en-AU" altLang="hu-HU" sz="24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capacity building</a:t>
            </a:r>
            <a:endParaRPr kumimoji="0" lang="en-AU" altLang="hu-HU" sz="24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defTabSz="914400">
              <a:lnSpc>
                <a:spcPct val="150000"/>
              </a:lnSpc>
            </a:pPr>
            <a:r>
              <a:rPr lang="hu-HU" altLang="hu-HU" sz="2400" dirty="0" err="1">
                <a:latin typeface="+mn-lt"/>
                <a:cs typeface="Calibri" panose="020F0502020204030204" pitchFamily="34" charset="0"/>
              </a:rPr>
              <a:t>s</a:t>
            </a:r>
            <a:r>
              <a:rPr kumimoji="0" lang="hu-HU" altLang="hu-HU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ymbolic</a:t>
            </a:r>
            <a:r>
              <a:rPr kumimoji="0" lang="hu-HU" altLang="hu-HU" sz="24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 </a:t>
            </a:r>
            <a:r>
              <a:rPr kumimoji="0" lang="en-AU" altLang="hu-HU" sz="24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tools</a:t>
            </a:r>
            <a:endParaRPr kumimoji="0" lang="en-AU" altLang="hu-HU" sz="24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defTabSz="914400">
              <a:lnSpc>
                <a:spcPct val="150000"/>
              </a:lnSpc>
            </a:pPr>
            <a:r>
              <a:rPr lang="hu-HU" altLang="hu-HU" sz="2400" dirty="0">
                <a:latin typeface="+mn-lt"/>
                <a:cs typeface="Calibri" panose="020F0502020204030204" pitchFamily="34" charset="0"/>
              </a:rPr>
              <a:t>o</a:t>
            </a:r>
            <a:r>
              <a:rPr kumimoji="0" lang="en-AU" altLang="hu-HU" sz="2400" i="0" u="none" strike="noStrike" cap="none" normalizeH="0" baseline="0" dirty="0" err="1" smtClean="0">
                <a:ln>
                  <a:noFill/>
                </a:ln>
                <a:effectLst/>
                <a:latin typeface="+mn-lt"/>
                <a:cs typeface="Calibri" panose="020F0502020204030204" pitchFamily="34" charset="0"/>
              </a:rPr>
              <a:t>ther</a:t>
            </a:r>
            <a:endParaRPr kumimoji="0" lang="en-AU" altLang="hu-HU" sz="24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84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Summary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outcomes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be </a:t>
            </a:r>
            <a:r>
              <a:rPr lang="hu-HU" dirty="0" err="1" smtClean="0"/>
              <a:t>available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…</a:t>
            </a:r>
            <a:endParaRPr lang="en-GB" dirty="0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 smtClean="0">
                <a:hlinkClick r:id="rId2"/>
              </a:rPr>
              <a:t>https://tinyurl.com/yyfdaftu</a:t>
            </a:r>
            <a:endParaRPr lang="hu-HU" sz="3200" dirty="0" smtClean="0"/>
          </a:p>
          <a:p>
            <a:pPr marL="0" indent="0" algn="ctr">
              <a:buNone/>
            </a:pPr>
            <a:endParaRPr lang="en-GB" sz="3200" dirty="0"/>
          </a:p>
        </p:txBody>
      </p:sp>
      <p:pic>
        <p:nvPicPr>
          <p:cNvPr id="5" name="image1.png" descr="Uzdoc_without background.png"/>
          <p:cNvPicPr/>
          <p:nvPr/>
        </p:nvPicPr>
        <p:blipFill>
          <a:blip r:embed="rId3"/>
          <a:srcRect t="27954" b="33333"/>
          <a:stretch>
            <a:fillRect/>
          </a:stretch>
        </p:blipFill>
        <p:spPr>
          <a:xfrm>
            <a:off x="3695353" y="6079319"/>
            <a:ext cx="1753293" cy="64215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9111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260FCB4A-8274-44E8-ACF7-AA1AAA6DD49E}" vid="{46083A33-C638-4E41-9345-F4EC73C78C4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</TotalTime>
  <Words>320</Words>
  <Application>Microsoft Office PowerPoint</Application>
  <PresentationFormat>Diavetítés a képernyőre (4:3 oldalarány)</PresentationFormat>
  <Paragraphs>67</Paragraphs>
  <Slides>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Fotogram</vt:lpstr>
      <vt:lpstr>Garamond</vt:lpstr>
      <vt:lpstr>Helvetica Light</vt:lpstr>
      <vt:lpstr>Wingdings</vt:lpstr>
      <vt:lpstr>Egyéni tervezés</vt:lpstr>
      <vt:lpstr>PowerPoint-bemutató</vt:lpstr>
      <vt:lpstr>Introduction</vt:lpstr>
      <vt:lpstr>Methodology &amp; technical details</vt:lpstr>
      <vt:lpstr>Timing &amp; activities</vt:lpstr>
      <vt:lpstr>Unit timetable</vt:lpstr>
      <vt:lpstr>List of management tools:</vt:lpstr>
      <vt:lpstr>Summary of the outcomes will be available 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Gyakornok</dc:creator>
  <cp:lastModifiedBy>User</cp:lastModifiedBy>
  <cp:revision>69</cp:revision>
  <dcterms:created xsi:type="dcterms:W3CDTF">2018-06-04T09:38:41Z</dcterms:created>
  <dcterms:modified xsi:type="dcterms:W3CDTF">2019-03-13T09:06:12Z</dcterms:modified>
</cp:coreProperties>
</file>